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sldIdLst>
    <p:sldId id="256" r:id="rId5"/>
    <p:sldId id="350" r:id="rId6"/>
    <p:sldId id="352" r:id="rId7"/>
    <p:sldId id="356" r:id="rId8"/>
    <p:sldId id="366" r:id="rId9"/>
    <p:sldId id="300" r:id="rId10"/>
    <p:sldId id="357" r:id="rId11"/>
    <p:sldId id="358" r:id="rId12"/>
    <p:sldId id="354" r:id="rId13"/>
    <p:sldId id="359" r:id="rId14"/>
    <p:sldId id="355" r:id="rId15"/>
    <p:sldId id="315" r:id="rId16"/>
    <p:sldId id="360" r:id="rId17"/>
    <p:sldId id="362" r:id="rId18"/>
    <p:sldId id="363" r:id="rId19"/>
    <p:sldId id="312" r:id="rId20"/>
    <p:sldId id="367" r:id="rId21"/>
    <p:sldId id="306" r:id="rId22"/>
    <p:sldId id="328" r:id="rId23"/>
    <p:sldId id="307" r:id="rId24"/>
    <p:sldId id="330" r:id="rId25"/>
    <p:sldId id="332" r:id="rId26"/>
    <p:sldId id="322" r:id="rId27"/>
    <p:sldId id="368" r:id="rId2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B6E91A-5714-4637-8454-B9ED0B819A8F}" v="15" dt="2023-11-13T11:59:28.81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261" autoAdjust="0"/>
  </p:normalViewPr>
  <p:slideViewPr>
    <p:cSldViewPr snapToGrid="0">
      <p:cViewPr varScale="1">
        <p:scale>
          <a:sx n="103" d="100"/>
          <a:sy n="103" d="100"/>
        </p:scale>
        <p:origin x="366" y="114"/>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ijn Weijermars" userId="2933e1d2-70ff-47b3-ad61-d61e32fda646" providerId="ADAL" clId="{8DB6E91A-5714-4637-8454-B9ED0B819A8F}"/>
    <pc:docChg chg="delSld modSld sldOrd">
      <pc:chgData name="Stijn Weijermars" userId="2933e1d2-70ff-47b3-ad61-d61e32fda646" providerId="ADAL" clId="{8DB6E91A-5714-4637-8454-B9ED0B819A8F}" dt="2023-11-13T12:13:40.857" v="56" actId="20577"/>
      <pc:docMkLst>
        <pc:docMk/>
      </pc:docMkLst>
      <pc:sldChg chg="modSp mod ord">
        <pc:chgData name="Stijn Weijermars" userId="2933e1d2-70ff-47b3-ad61-d61e32fda646" providerId="ADAL" clId="{8DB6E91A-5714-4637-8454-B9ED0B819A8F}" dt="2023-11-13T12:05:25.672" v="51" actId="20577"/>
        <pc:sldMkLst>
          <pc:docMk/>
          <pc:sldMk cId="2552551538" sldId="256"/>
        </pc:sldMkLst>
        <pc:spChg chg="mod">
          <ac:chgData name="Stijn Weijermars" userId="2933e1d2-70ff-47b3-ad61-d61e32fda646" providerId="ADAL" clId="{8DB6E91A-5714-4637-8454-B9ED0B819A8F}" dt="2023-11-13T12:05:25.672" v="51" actId="20577"/>
          <ac:spMkLst>
            <pc:docMk/>
            <pc:sldMk cId="2552551538" sldId="256"/>
            <ac:spMk id="2" creationId="{C0689209-4E28-4B9E-8DE2-57B804886BB5}"/>
          </ac:spMkLst>
        </pc:spChg>
      </pc:sldChg>
      <pc:sldChg chg="modSp del mod">
        <pc:chgData name="Stijn Weijermars" userId="2933e1d2-70ff-47b3-ad61-d61e32fda646" providerId="ADAL" clId="{8DB6E91A-5714-4637-8454-B9ED0B819A8F}" dt="2023-11-13T12:13:23.787" v="52" actId="47"/>
        <pc:sldMkLst>
          <pc:docMk/>
          <pc:sldMk cId="1455760885" sldId="257"/>
        </pc:sldMkLst>
        <pc:spChg chg="mod">
          <ac:chgData name="Stijn Weijermars" userId="2933e1d2-70ff-47b3-ad61-d61e32fda646" providerId="ADAL" clId="{8DB6E91A-5714-4637-8454-B9ED0B819A8F}" dt="2023-11-13T11:06:23.831" v="37" actId="20577"/>
          <ac:spMkLst>
            <pc:docMk/>
            <pc:sldMk cId="1455760885" sldId="257"/>
            <ac:spMk id="5" creationId="{599893E1-B7DA-4988-AA10-5F62527FCEEE}"/>
          </ac:spMkLst>
        </pc:spChg>
      </pc:sldChg>
      <pc:sldChg chg="modSp del">
        <pc:chgData name="Stijn Weijermars" userId="2933e1d2-70ff-47b3-ad61-d61e32fda646" providerId="ADAL" clId="{8DB6E91A-5714-4637-8454-B9ED0B819A8F}" dt="2023-11-13T12:01:05.847" v="49" actId="47"/>
        <pc:sldMkLst>
          <pc:docMk/>
          <pc:sldMk cId="1550847999" sldId="317"/>
        </pc:sldMkLst>
        <pc:spChg chg="mod">
          <ac:chgData name="Stijn Weijermars" userId="2933e1d2-70ff-47b3-ad61-d61e32fda646" providerId="ADAL" clId="{8DB6E91A-5714-4637-8454-B9ED0B819A8F}" dt="2023-11-13T11:57:32.411" v="47" actId="20577"/>
          <ac:spMkLst>
            <pc:docMk/>
            <pc:sldMk cId="1550847999" sldId="317"/>
            <ac:spMk id="7" creationId="{A09649B5-E326-4D7E-A23C-6A7C551DF2E7}"/>
          </ac:spMkLst>
        </pc:spChg>
        <pc:picChg chg="mod">
          <ac:chgData name="Stijn Weijermars" userId="2933e1d2-70ff-47b3-ad61-d61e32fda646" providerId="ADAL" clId="{8DB6E91A-5714-4637-8454-B9ED0B819A8F}" dt="2023-11-13T11:56:51.411" v="40" actId="167"/>
          <ac:picMkLst>
            <pc:docMk/>
            <pc:sldMk cId="1550847999" sldId="317"/>
            <ac:picMk id="9218" creationId="{74473DA8-FFB6-4D60-A608-96EA60405E9B}"/>
          </ac:picMkLst>
        </pc:picChg>
      </pc:sldChg>
      <pc:sldChg chg="modSp mod">
        <pc:chgData name="Stijn Weijermars" userId="2933e1d2-70ff-47b3-ad61-d61e32fda646" providerId="ADAL" clId="{8DB6E91A-5714-4637-8454-B9ED0B819A8F}" dt="2023-11-13T12:01:36.427" v="50" actId="20577"/>
        <pc:sldMkLst>
          <pc:docMk/>
          <pc:sldMk cId="2573629074" sldId="328"/>
        </pc:sldMkLst>
        <pc:spChg chg="mod">
          <ac:chgData name="Stijn Weijermars" userId="2933e1d2-70ff-47b3-ad61-d61e32fda646" providerId="ADAL" clId="{8DB6E91A-5714-4637-8454-B9ED0B819A8F}" dt="2023-11-13T12:01:36.427" v="50" actId="20577"/>
          <ac:spMkLst>
            <pc:docMk/>
            <pc:sldMk cId="2573629074" sldId="328"/>
            <ac:spMk id="10" creationId="{D5D419F1-B42F-460D-87D1-0D7CDFABD891}"/>
          </ac:spMkLst>
        </pc:spChg>
      </pc:sldChg>
      <pc:sldChg chg="del">
        <pc:chgData name="Stijn Weijermars" userId="2933e1d2-70ff-47b3-ad61-d61e32fda646" providerId="ADAL" clId="{8DB6E91A-5714-4637-8454-B9ED0B819A8F}" dt="2023-11-13T11:06:31.159" v="39" actId="47"/>
        <pc:sldMkLst>
          <pc:docMk/>
          <pc:sldMk cId="1417214421" sldId="349"/>
        </pc:sldMkLst>
      </pc:sldChg>
      <pc:sldChg chg="modSp mod">
        <pc:chgData name="Stijn Weijermars" userId="2933e1d2-70ff-47b3-ad61-d61e32fda646" providerId="ADAL" clId="{8DB6E91A-5714-4637-8454-B9ED0B819A8F}" dt="2023-11-13T12:13:31.427" v="55" actId="20577"/>
        <pc:sldMkLst>
          <pc:docMk/>
          <pc:sldMk cId="2458606421" sldId="350"/>
        </pc:sldMkLst>
        <pc:spChg chg="mod">
          <ac:chgData name="Stijn Weijermars" userId="2933e1d2-70ff-47b3-ad61-d61e32fda646" providerId="ADAL" clId="{8DB6E91A-5714-4637-8454-B9ED0B819A8F}" dt="2023-11-13T12:13:31.427" v="55" actId="20577"/>
          <ac:spMkLst>
            <pc:docMk/>
            <pc:sldMk cId="2458606421" sldId="350"/>
            <ac:spMk id="2" creationId="{A2A378E2-ED97-24D5-D057-148CE9DEA7EF}"/>
          </ac:spMkLst>
        </pc:spChg>
      </pc:sldChg>
      <pc:sldChg chg="del">
        <pc:chgData name="Stijn Weijermars" userId="2933e1d2-70ff-47b3-ad61-d61e32fda646" providerId="ADAL" clId="{8DB6E91A-5714-4637-8454-B9ED0B819A8F}" dt="2023-11-13T11:06:29.169" v="38" actId="47"/>
        <pc:sldMkLst>
          <pc:docMk/>
          <pc:sldMk cId="1415308713" sldId="351"/>
        </pc:sldMkLst>
      </pc:sldChg>
      <pc:sldChg chg="modSp">
        <pc:chgData name="Stijn Weijermars" userId="2933e1d2-70ff-47b3-ad61-d61e32fda646" providerId="ADAL" clId="{8DB6E91A-5714-4637-8454-B9ED0B819A8F}" dt="2023-11-13T11:59:25.538" v="48" actId="18131"/>
        <pc:sldMkLst>
          <pc:docMk/>
          <pc:sldMk cId="3384342803" sldId="359"/>
        </pc:sldMkLst>
        <pc:picChg chg="mod">
          <ac:chgData name="Stijn Weijermars" userId="2933e1d2-70ff-47b3-ad61-d61e32fda646" providerId="ADAL" clId="{8DB6E91A-5714-4637-8454-B9ED0B819A8F}" dt="2023-11-13T11:59:25.538" v="48" actId="18131"/>
          <ac:picMkLst>
            <pc:docMk/>
            <pc:sldMk cId="3384342803" sldId="359"/>
            <ac:picMk id="5122" creationId="{48CF4F24-D677-A847-E3E7-941542A1B520}"/>
          </ac:picMkLst>
        </pc:picChg>
      </pc:sldChg>
      <pc:sldChg chg="del">
        <pc:chgData name="Stijn Weijermars" userId="2933e1d2-70ff-47b3-ad61-d61e32fda646" providerId="ADAL" clId="{8DB6E91A-5714-4637-8454-B9ED0B819A8F}" dt="2023-11-13T11:06:17.698" v="36" actId="47"/>
        <pc:sldMkLst>
          <pc:docMk/>
          <pc:sldMk cId="179864525" sldId="364"/>
        </pc:sldMkLst>
      </pc:sldChg>
      <pc:sldChg chg="modSp mod">
        <pc:chgData name="Stijn Weijermars" userId="2933e1d2-70ff-47b3-ad61-d61e32fda646" providerId="ADAL" clId="{8DB6E91A-5714-4637-8454-B9ED0B819A8F}" dt="2023-11-13T12:13:40.857" v="56" actId="20577"/>
        <pc:sldMkLst>
          <pc:docMk/>
          <pc:sldMk cId="3369776586" sldId="368"/>
        </pc:sldMkLst>
        <pc:spChg chg="mod">
          <ac:chgData name="Stijn Weijermars" userId="2933e1d2-70ff-47b3-ad61-d61e32fda646" providerId="ADAL" clId="{8DB6E91A-5714-4637-8454-B9ED0B819A8F}" dt="2023-11-13T12:13:40.857" v="56" actId="20577"/>
          <ac:spMkLst>
            <pc:docMk/>
            <pc:sldMk cId="3369776586" sldId="368"/>
            <ac:spMk id="2" creationId="{A2A378E2-ED97-24D5-D057-148CE9DEA7E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EBF67A-1E45-496B-BE66-395DB5E758AD}" type="datetimeFigureOut">
              <a:rPr lang="nl-NL" smtClean="0"/>
              <a:t>13-11-2023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DEBF9B-2431-43B0-A8CD-9DE1AA2190D4}" type="slidenum">
              <a:rPr lang="nl-NL" smtClean="0"/>
              <a:t>‹nr.›</a:t>
            </a:fld>
            <a:endParaRPr lang="nl-NL"/>
          </a:p>
        </p:txBody>
      </p:sp>
    </p:spTree>
    <p:extLst>
      <p:ext uri="{BB962C8B-B14F-4D97-AF65-F5344CB8AC3E}">
        <p14:creationId xmlns:p14="http://schemas.microsoft.com/office/powerpoint/2010/main" val="2959163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oi.org/10.1016/j.procir.2017.03.012"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ircle-economy.com/wp-content/uploads/2018/06/FINAL-linear-risk-20180613.pdf"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s://publications.europa.eu/en/publication-detail/-/publication/d1be1b43-e18f-11e8-b690-01aa75ed71a1/language-en/format-PDF/source-80004733" TargetMode="External"/><Relationship Id="rId4" Type="http://schemas.openxmlformats.org/officeDocument/2006/relationships/hyperlink" Target="https://www.cbs.nl/nl-nl/achtergrond/2019/10/materiaalmonitor-2016-technische-toelichting"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resourcepanel.org/sites/default/files/documents/document/media/resource_efficiency_report_march_2017_web_res.pdf"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www3.weforum.org/docs/WEF_ENV_TowardsCircularEconomy_Report_2014.pdf"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llenmacarthurfoundation.org/assets/downloads/TCE_Ellen-MacArthur-Foundation_9-Dec-2015.pdf"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sciencedirect.com/science/article/pii/S0959652617330706?via%3Dihub"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nl.wikipedia.org/wiki/Chemische_energie"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nl.wikipedia.org/wiki/Kinetische_energie"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ellenmacarthurfoundation.org/assets/downloads/TCE_Ellen-MacArthur-Foundation_9-Dec-2015.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ellenmacarthurfoundation.org/assets/downloads/TCE_Ellen-MacArthur-Foundation_9-Dec-2015.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Deels herhaling van vorig jaar. </a:t>
            </a:r>
          </a:p>
        </p:txBody>
      </p:sp>
      <p:sp>
        <p:nvSpPr>
          <p:cNvPr id="4" name="Tijdelijke aanduiding voor dianummer 3"/>
          <p:cNvSpPr>
            <a:spLocks noGrp="1"/>
          </p:cNvSpPr>
          <p:nvPr>
            <p:ph type="sldNum" sz="quarter" idx="5"/>
          </p:nvPr>
        </p:nvSpPr>
        <p:spPr/>
        <p:txBody>
          <a:bodyPr/>
          <a:lstStyle/>
          <a:p>
            <a:fld id="{42DEBF9B-2431-43B0-A8CD-9DE1AA2190D4}" type="slidenum">
              <a:rPr lang="nl-NL" smtClean="0"/>
              <a:t>2</a:t>
            </a:fld>
            <a:endParaRPr lang="nl-NL"/>
          </a:p>
        </p:txBody>
      </p:sp>
    </p:spTree>
    <p:extLst>
      <p:ext uri="{BB962C8B-B14F-4D97-AF65-F5344CB8AC3E}">
        <p14:creationId xmlns:p14="http://schemas.microsoft.com/office/powerpoint/2010/main" val="3704809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10 stippen zijn 45 lijnen</a:t>
            </a:r>
          </a:p>
          <a:p>
            <a:r>
              <a:rPr lang="nl-NL" b="1" dirty="0"/>
              <a:t>14 stippen 91 lijnen</a:t>
            </a:r>
          </a:p>
        </p:txBody>
      </p:sp>
      <p:sp>
        <p:nvSpPr>
          <p:cNvPr id="4" name="Tijdelijke aanduiding voor dianummer 3"/>
          <p:cNvSpPr>
            <a:spLocks noGrp="1"/>
          </p:cNvSpPr>
          <p:nvPr>
            <p:ph type="sldNum" sz="quarter" idx="5"/>
          </p:nvPr>
        </p:nvSpPr>
        <p:spPr/>
        <p:txBody>
          <a:bodyPr/>
          <a:lstStyle/>
          <a:p>
            <a:fld id="{42DEBF9B-2431-43B0-A8CD-9DE1AA2190D4}" type="slidenum">
              <a:rPr lang="nl-NL" smtClean="0"/>
              <a:t>13</a:t>
            </a:fld>
            <a:endParaRPr lang="nl-NL"/>
          </a:p>
        </p:txBody>
      </p:sp>
    </p:spTree>
    <p:extLst>
      <p:ext uri="{BB962C8B-B14F-4D97-AF65-F5344CB8AC3E}">
        <p14:creationId xmlns:p14="http://schemas.microsoft.com/office/powerpoint/2010/main" val="3216419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2DEBF9B-2431-43B0-A8CD-9DE1AA2190D4}" type="slidenum">
              <a:rPr lang="nl-NL" smtClean="0"/>
              <a:t>14</a:t>
            </a:fld>
            <a:endParaRPr lang="nl-NL"/>
          </a:p>
        </p:txBody>
      </p:sp>
    </p:spTree>
    <p:extLst>
      <p:ext uri="{BB962C8B-B14F-4D97-AF65-F5344CB8AC3E}">
        <p14:creationId xmlns:p14="http://schemas.microsoft.com/office/powerpoint/2010/main" val="791328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2DEBF9B-2431-43B0-A8CD-9DE1AA2190D4}" type="slidenum">
              <a:rPr lang="nl-NL" smtClean="0"/>
              <a:t>17</a:t>
            </a:fld>
            <a:endParaRPr lang="nl-NL"/>
          </a:p>
        </p:txBody>
      </p:sp>
    </p:spTree>
    <p:extLst>
      <p:ext uri="{BB962C8B-B14F-4D97-AF65-F5344CB8AC3E}">
        <p14:creationId xmlns:p14="http://schemas.microsoft.com/office/powerpoint/2010/main" val="3890456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EEA7A44-3C22-4B90-B886-BF325A7A5977}" type="slidenum">
              <a:rPr lang="nl-NL" smtClean="0"/>
              <a:t>18</a:t>
            </a:fld>
            <a:endParaRPr lang="nl-NL"/>
          </a:p>
        </p:txBody>
      </p:sp>
    </p:spTree>
    <p:extLst>
      <p:ext uri="{BB962C8B-B14F-4D97-AF65-F5344CB8AC3E}">
        <p14:creationId xmlns:p14="http://schemas.microsoft.com/office/powerpoint/2010/main" val="54399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444444"/>
                </a:solidFill>
                <a:effectLst/>
                <a:latin typeface="Arial" panose="020B0604020202020204" pitchFamily="34" charset="0"/>
                <a:cs typeface="Arial" panose="020B0604020202020204" pitchFamily="34" charset="0"/>
              </a:rPr>
              <a:t>Het ecologische nadeel van de lineaire economie is dat de productie van goederen ten koste gaat van de productiviteit van onze ecosystemen. Een te hoge druk op deze ecosystemen brengt de levering van essentiële ecosysteemdiensten, zoals reiniging van water, lucht en bodem in gevaar </a:t>
            </a:r>
            <a:r>
              <a:rPr lang="nl-NL" b="0" i="0" dirty="0">
                <a:solidFill>
                  <a:schemeClr val="tx1"/>
                </a:solidFill>
                <a:effectLst/>
                <a:latin typeface="Arial" panose="020B0604020202020204" pitchFamily="34" charset="0"/>
                <a:cs typeface="Arial" panose="020B0604020202020204" pitchFamily="34" charset="0"/>
              </a:rPr>
              <a:t>(</a:t>
            </a:r>
            <a:r>
              <a:rPr lang="nl-NL" b="0" i="0" u="none" strike="noStrike" dirty="0" err="1">
                <a:solidFill>
                  <a:srgbClr val="0563C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Michelini</a:t>
            </a:r>
            <a:r>
              <a:rPr lang="nl-NL" b="0" i="0" u="none" strike="noStrike" dirty="0">
                <a:solidFill>
                  <a:srgbClr val="0563C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a:t>
            </a:r>
            <a:r>
              <a:rPr lang="nl-NL" b="0" i="0" u="none" strike="noStrike" dirty="0" err="1">
                <a:solidFill>
                  <a:srgbClr val="0563C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Moraes</a:t>
            </a:r>
            <a:r>
              <a:rPr lang="nl-NL" b="0" i="0" u="none" strike="noStrike" dirty="0">
                <a:solidFill>
                  <a:schemeClr val="tx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et al 2017</a:t>
            </a:r>
            <a:r>
              <a:rPr lang="nl-NL" b="0" i="0" dirty="0">
                <a:solidFill>
                  <a:schemeClr val="tx1"/>
                </a:solidFill>
                <a:effectLst/>
                <a:latin typeface="Arial" panose="020B0604020202020204" pitchFamily="34" charset="0"/>
                <a:cs typeface="Arial" panose="020B0604020202020204" pitchFamily="34" charset="0"/>
              </a:rPr>
              <a:t>).</a:t>
            </a:r>
          </a:p>
          <a:p>
            <a:endParaRPr lang="nl-NL" b="0" i="0" dirty="0">
              <a:solidFill>
                <a:schemeClr val="tx1"/>
              </a:solidFill>
              <a:effectLst/>
              <a:latin typeface="Arial" panose="020B0604020202020204" pitchFamily="34" charset="0"/>
              <a:cs typeface="Arial" panose="020B0604020202020204" pitchFamily="34" charset="0"/>
            </a:endParaRPr>
          </a:p>
          <a:p>
            <a:r>
              <a:rPr lang="nl-NL" b="0" i="0" dirty="0">
                <a:solidFill>
                  <a:srgbClr val="444444"/>
                </a:solidFill>
                <a:effectLst/>
                <a:latin typeface="Arial" panose="020B0604020202020204" pitchFamily="34" charset="0"/>
                <a:cs typeface="Arial" panose="020B0604020202020204" pitchFamily="34" charset="0"/>
              </a:rPr>
              <a:t>Veel plastic wordt maar kortstondig gebruikt, en doorloop hierdoor snel het “take-make-</a:t>
            </a:r>
            <a:r>
              <a:rPr lang="nl-NL" b="0" i="0" dirty="0" err="1">
                <a:solidFill>
                  <a:srgbClr val="444444"/>
                </a:solidFill>
                <a:effectLst/>
                <a:latin typeface="Arial" panose="020B0604020202020204" pitchFamily="34" charset="0"/>
                <a:cs typeface="Arial" panose="020B0604020202020204" pitchFamily="34" charset="0"/>
              </a:rPr>
              <a:t>dispose</a:t>
            </a:r>
            <a:r>
              <a:rPr lang="nl-NL" b="0" i="0" dirty="0">
                <a:solidFill>
                  <a:srgbClr val="444444"/>
                </a:solidFill>
                <a:effectLst/>
                <a:latin typeface="Arial" panose="020B0604020202020204" pitchFamily="34" charset="0"/>
                <a:cs typeface="Arial" panose="020B0604020202020204" pitchFamily="34" charset="0"/>
              </a:rPr>
              <a:t>” stappenplan. Wereldwijd wordt er hierdoor elk jaar meer dan 300 miljoen ton nieuw plastic geproduceerd. 5 miljoen ton belandt hiervan in de oceanen. Dit bestaat uit plastic afval dat wordt gedumpt op het land, in zee of in het riool.</a:t>
            </a:r>
            <a:endParaRPr lang="nl-NL" dirty="0">
              <a:solidFill>
                <a:schemeClr val="tx1"/>
              </a:solidFill>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1EEA7A44-3C22-4B90-B886-BF325A7A5977}" type="slidenum">
              <a:rPr lang="nl-NL" smtClean="0"/>
              <a:t>19</a:t>
            </a:fld>
            <a:endParaRPr lang="nl-NL"/>
          </a:p>
        </p:txBody>
      </p:sp>
    </p:spTree>
    <p:extLst>
      <p:ext uri="{BB962C8B-B14F-4D97-AF65-F5344CB8AC3E}">
        <p14:creationId xmlns:p14="http://schemas.microsoft.com/office/powerpoint/2010/main" val="837302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r>
              <a:rPr lang="nl-NL" b="0" i="0" dirty="0">
                <a:solidFill>
                  <a:srgbClr val="1FB7EC"/>
                </a:solidFill>
                <a:effectLst/>
                <a:latin typeface="Arial" panose="020B0604020202020204" pitchFamily="34" charset="0"/>
                <a:cs typeface="Arial" panose="020B0604020202020204" pitchFamily="34" charset="0"/>
              </a:rPr>
              <a:t>1. Fluctuerende grondstofprijzen</a:t>
            </a:r>
          </a:p>
          <a:p>
            <a:pPr algn="l" fontAlgn="base"/>
            <a:r>
              <a:rPr lang="nl-NL" b="0" i="0" dirty="0">
                <a:solidFill>
                  <a:srgbClr val="444444"/>
                </a:solidFill>
                <a:effectLst/>
                <a:latin typeface="Arial" panose="020B0604020202020204" pitchFamily="34" charset="0"/>
                <a:cs typeface="Arial" panose="020B0604020202020204" pitchFamily="34" charset="0"/>
              </a:rPr>
              <a:t>Sinds 2006 zijn de hoogte en de fluctuatie van grondstofprijzen significant toegenomen. Dit zorgt niet alleen voor problemen voor delvers en kopers van grondstoffen, het zorgt ook voor grotere risico’s in de markt. Op z’n beurt ontmoedigd dit investeringen in de delving en verwerking van materialen, wat ervoor kan zorgen dat grondstofprijzen op termijn blijven toenemen. Daarnaast zorgen deze prijsfluctuaties ervoor dat bedrijven geen prijsvoorspellingen kunnen doen, wat hen een zwakkere concurrentiepositie geeft dan bedrijven die minder materiaal-afhankelijk zijn (</a:t>
            </a:r>
            <a:r>
              <a:rPr lang="nl-NL" b="0" i="0" u="none" strike="noStrike" dirty="0" err="1">
                <a:solidFill>
                  <a:srgbClr val="1FB7EC"/>
                </a:solidFill>
                <a:effectLst/>
                <a:latin typeface="Arial" panose="020B0604020202020204" pitchFamily="34" charset="0"/>
                <a:cs typeface="Arial" panose="020B0604020202020204" pitchFamily="34" charset="0"/>
                <a:hlinkClick r:id="rId3"/>
              </a:rPr>
              <a:t>Circle</a:t>
            </a:r>
            <a:r>
              <a:rPr lang="nl-NL" b="0" i="0" u="none" strike="noStrike" dirty="0">
                <a:solidFill>
                  <a:srgbClr val="1FB7EC"/>
                </a:solidFill>
                <a:effectLst/>
                <a:latin typeface="Arial" panose="020B0604020202020204" pitchFamily="34" charset="0"/>
                <a:cs typeface="Arial" panose="020B0604020202020204" pitchFamily="34" charset="0"/>
                <a:hlinkClick r:id="rId3"/>
              </a:rPr>
              <a:t> </a:t>
            </a:r>
            <a:r>
              <a:rPr lang="nl-NL" b="0" i="0" u="none" strike="noStrike" dirty="0" err="1">
                <a:solidFill>
                  <a:srgbClr val="1FB7EC"/>
                </a:solidFill>
                <a:effectLst/>
                <a:latin typeface="Arial" panose="020B0604020202020204" pitchFamily="34" charset="0"/>
                <a:cs typeface="Arial" panose="020B0604020202020204" pitchFamily="34" charset="0"/>
                <a:hlinkClick r:id="rId3"/>
              </a:rPr>
              <a:t>Economy</a:t>
            </a:r>
            <a:r>
              <a:rPr lang="nl-NL" b="0" i="0" u="none" strike="noStrike" dirty="0">
                <a:solidFill>
                  <a:srgbClr val="1FB7EC"/>
                </a:solidFill>
                <a:effectLst/>
                <a:latin typeface="Arial" panose="020B0604020202020204" pitchFamily="34" charset="0"/>
                <a:cs typeface="Arial" panose="020B0604020202020204" pitchFamily="34" charset="0"/>
                <a:hlinkClick r:id="rId3"/>
              </a:rPr>
              <a:t>, 2018</a:t>
            </a:r>
            <a:r>
              <a:rPr lang="nl-NL" b="0" i="0" dirty="0">
                <a:solidFill>
                  <a:srgbClr val="444444"/>
                </a:solidFill>
                <a:effectLst/>
                <a:latin typeface="Arial" panose="020B0604020202020204" pitchFamily="34" charset="0"/>
                <a:cs typeface="Arial" panose="020B0604020202020204" pitchFamily="34" charset="0"/>
              </a:rPr>
              <a:t>a).</a:t>
            </a:r>
          </a:p>
          <a:p>
            <a:pPr algn="l" fontAlgn="base"/>
            <a:r>
              <a:rPr lang="nl-NL" b="0" i="0" dirty="0">
                <a:solidFill>
                  <a:srgbClr val="1FB7EC"/>
                </a:solidFill>
                <a:effectLst/>
                <a:latin typeface="Arial" panose="020B0604020202020204" pitchFamily="34" charset="0"/>
                <a:cs typeface="Arial" panose="020B0604020202020204" pitchFamily="34" charset="0"/>
              </a:rPr>
              <a:t>2. Kritische materialen</a:t>
            </a:r>
          </a:p>
          <a:p>
            <a:pPr algn="l" fontAlgn="base"/>
            <a:r>
              <a:rPr lang="nl-NL" b="0" i="0" dirty="0">
                <a:solidFill>
                  <a:srgbClr val="444444"/>
                </a:solidFill>
                <a:effectLst/>
                <a:latin typeface="Arial" panose="020B0604020202020204" pitchFamily="34" charset="0"/>
                <a:cs typeface="Arial" panose="020B0604020202020204" pitchFamily="34" charset="0"/>
              </a:rPr>
              <a:t>Een ander nadeel aan het huidige lineaire economische systeem is dat er veel wordt geproduceerd met schaarse materialen. Een aantal industrieën maakt intensief gebruik van kritische materialen voor hun productieprocessen, zoals indium en chroom. Deze materialen zijn maar zeer beperkt beschikbaar. Met name de metaalindustrie, de computer- en elektronica-industrie, de elektrische-apparatenindustrie, en de auto- en voertuigindustrie maken gebruik van deze grondstoffen. In Nederland vormen deze sectoren een significant percentage van de economie (</a:t>
            </a:r>
            <a:r>
              <a:rPr lang="nl-NL" b="0" i="0" u="none" strike="noStrike" dirty="0">
                <a:solidFill>
                  <a:srgbClr val="1FB7EC"/>
                </a:solidFill>
                <a:effectLst/>
                <a:latin typeface="Arial" panose="020B0604020202020204" pitchFamily="34" charset="0"/>
                <a:cs typeface="Arial" panose="020B0604020202020204" pitchFamily="34" charset="0"/>
                <a:hlinkClick r:id="rId4"/>
              </a:rPr>
              <a:t>CBS, 2019</a:t>
            </a:r>
            <a:r>
              <a:rPr lang="nl-NL" b="0" i="0" dirty="0">
                <a:solidFill>
                  <a:srgbClr val="444444"/>
                </a:solidFill>
                <a:effectLst/>
                <a:latin typeface="Arial" panose="020B0604020202020204" pitchFamily="34" charset="0"/>
                <a:cs typeface="Arial" panose="020B0604020202020204" pitchFamily="34" charset="0"/>
              </a:rPr>
              <a:t>).</a:t>
            </a:r>
          </a:p>
          <a:p>
            <a:pPr algn="l" fontAlgn="base"/>
            <a:r>
              <a:rPr lang="nl-NL" b="0" i="0" dirty="0">
                <a:solidFill>
                  <a:srgbClr val="1FB7EC"/>
                </a:solidFill>
                <a:effectLst/>
                <a:latin typeface="Arial" panose="020B0604020202020204" pitchFamily="34" charset="0"/>
                <a:cs typeface="Arial" panose="020B0604020202020204" pitchFamily="34" charset="0"/>
              </a:rPr>
              <a:t>3. Onderlinge afhankelijkheid</a:t>
            </a:r>
          </a:p>
          <a:p>
            <a:pPr algn="l" fontAlgn="base"/>
            <a:r>
              <a:rPr lang="nl-NL" b="0" i="0" dirty="0">
                <a:solidFill>
                  <a:srgbClr val="444444"/>
                </a:solidFill>
                <a:effectLst/>
                <a:latin typeface="Arial" panose="020B0604020202020204" pitchFamily="34" charset="0"/>
                <a:cs typeface="Arial" panose="020B0604020202020204" pitchFamily="34" charset="0"/>
              </a:rPr>
              <a:t>Door de toename in handel is de geopolitieke verbondenheid van producten steeds sterker geworden. Bijvoorbeeld: landen met waterschaarste maar een overschot aan olie verhandelen olie om graan te kopen. Hierdoor zijn deze grondstoffen als het ware aan elkaar gekoppeld. Daarnaast is het productieproces van veel goederen afhankelijk van water en brandstoffen. Door deze verwevenheid zal de schaarste van één grondstof een wijdverbreid effect hebben op de prijzen en beschikbaarheid van veel meer goederen (</a:t>
            </a:r>
            <a:r>
              <a:rPr lang="nl-NL" b="0" i="0" u="none" strike="noStrike" dirty="0">
                <a:solidFill>
                  <a:srgbClr val="1FB7EC"/>
                </a:solidFill>
                <a:effectLst/>
                <a:latin typeface="Arial" panose="020B0604020202020204" pitchFamily="34" charset="0"/>
                <a:cs typeface="Arial" panose="020B0604020202020204" pitchFamily="34" charset="0"/>
                <a:hlinkClick r:id="rId5"/>
              </a:rPr>
              <a:t>Europese Commissie, 2018a</a:t>
            </a:r>
            <a:r>
              <a:rPr lang="nl-NL" b="0" i="0" dirty="0">
                <a:solidFill>
                  <a:srgbClr val="444444"/>
                </a:solidFill>
                <a:effectLst/>
                <a:latin typeface="Arial" panose="020B0604020202020204" pitchFamily="34" charset="0"/>
                <a:cs typeface="Arial" panose="020B0604020202020204" pitchFamily="34" charset="0"/>
              </a:rPr>
              <a:t>).</a:t>
            </a:r>
          </a:p>
          <a:p>
            <a:pPr algn="l" fontAlgn="base"/>
            <a:r>
              <a:rPr lang="nl-NL" b="0" i="0" dirty="0">
                <a:solidFill>
                  <a:srgbClr val="1FB7EC"/>
                </a:solidFill>
                <a:effectLst/>
                <a:latin typeface="Arial" panose="020B0604020202020204" pitchFamily="34" charset="0"/>
                <a:cs typeface="Arial" panose="020B0604020202020204" pitchFamily="34" charset="0"/>
              </a:rPr>
              <a:t>4. Toename in materiaalvraag</a:t>
            </a:r>
          </a:p>
          <a:p>
            <a:pPr algn="l" fontAlgn="base"/>
            <a:r>
              <a:rPr lang="nl-NL" b="0" i="0" dirty="0">
                <a:solidFill>
                  <a:srgbClr val="444444"/>
                </a:solidFill>
                <a:effectLst/>
                <a:latin typeface="Arial" panose="020B0604020202020204" pitchFamily="34" charset="0"/>
                <a:cs typeface="Arial" panose="020B0604020202020204" pitchFamily="34" charset="0"/>
              </a:rPr>
              <a:t>Naast de beperkte voorraad grondstoffen die er sowieso is, wordt er ook een significante toename in materiaalvraag voorspeld. Door de bevolkings- en welvaartsgroei zal het aantal consumenten in de middenklasse (met een hogere vraag naar materiële consumptie) toenemen met drie miljard tot 2030. Daarnaast is de afgelopen jaren is de levensduur van producten drastisch afgenomen. Dit is een van de drijfveren achter de toenemende materiaalconsumptie in de Westerse wereld. De levensduur van producten neemt nog steeds af, omdat er een proces is van positieve feedback: consumenten willen sneller nieuwe producten en gebruiken hun “oude” producten dus korter. Hierdoor is er weer minder kwaliteit nodig in een gebruikscyclus van een product, wat er weer toe leidt dat consumenten nóg sneller nieuwe producten hebben willen (</a:t>
            </a:r>
            <a:r>
              <a:rPr lang="nl-NL" b="0" i="0" u="none" strike="noStrike" dirty="0" err="1">
                <a:solidFill>
                  <a:srgbClr val="1FB7EC"/>
                </a:solidFill>
                <a:effectLst/>
                <a:latin typeface="Arial" panose="020B0604020202020204" pitchFamily="34" charset="0"/>
                <a:cs typeface="Arial" panose="020B0604020202020204" pitchFamily="34" charset="0"/>
                <a:hlinkClick r:id="rId3"/>
              </a:rPr>
              <a:t>Circle</a:t>
            </a:r>
            <a:r>
              <a:rPr lang="nl-NL" b="0" i="0" u="none" strike="noStrike" dirty="0">
                <a:solidFill>
                  <a:srgbClr val="1FB7EC"/>
                </a:solidFill>
                <a:effectLst/>
                <a:latin typeface="Arial" panose="020B0604020202020204" pitchFamily="34" charset="0"/>
                <a:cs typeface="Arial" panose="020B0604020202020204" pitchFamily="34" charset="0"/>
                <a:hlinkClick r:id="rId3"/>
              </a:rPr>
              <a:t> </a:t>
            </a:r>
            <a:r>
              <a:rPr lang="nl-NL" b="0" i="0" u="none" strike="noStrike" dirty="0" err="1">
                <a:solidFill>
                  <a:srgbClr val="1FB7EC"/>
                </a:solidFill>
                <a:effectLst/>
                <a:latin typeface="Arial" panose="020B0604020202020204" pitchFamily="34" charset="0"/>
                <a:cs typeface="Arial" panose="020B0604020202020204" pitchFamily="34" charset="0"/>
                <a:hlinkClick r:id="rId3"/>
              </a:rPr>
              <a:t>Economy</a:t>
            </a:r>
            <a:r>
              <a:rPr lang="nl-NL" b="0" i="0" u="none" strike="noStrike" dirty="0">
                <a:solidFill>
                  <a:srgbClr val="1FB7EC"/>
                </a:solidFill>
                <a:effectLst/>
                <a:latin typeface="Arial" panose="020B0604020202020204" pitchFamily="34" charset="0"/>
                <a:cs typeface="Arial" panose="020B0604020202020204" pitchFamily="34" charset="0"/>
                <a:hlinkClick r:id="rId3"/>
              </a:rPr>
              <a:t>, 2018</a:t>
            </a:r>
            <a:r>
              <a:rPr lang="nl-NL" b="0" i="0" dirty="0">
                <a:solidFill>
                  <a:srgbClr val="444444"/>
                </a:solidFill>
                <a:effectLst/>
                <a:latin typeface="Arial" panose="020B0604020202020204" pitchFamily="34" charset="0"/>
                <a:cs typeface="Arial" panose="020B0604020202020204" pitchFamily="34" charset="0"/>
              </a:rPr>
              <a:t>a).</a:t>
            </a:r>
          </a:p>
          <a:p>
            <a:endParaRPr lang="nl-NL" dirty="0"/>
          </a:p>
        </p:txBody>
      </p:sp>
      <p:sp>
        <p:nvSpPr>
          <p:cNvPr id="4" name="Tijdelijke aanduiding voor dianummer 3"/>
          <p:cNvSpPr>
            <a:spLocks noGrp="1"/>
          </p:cNvSpPr>
          <p:nvPr>
            <p:ph type="sldNum" sz="quarter" idx="5"/>
          </p:nvPr>
        </p:nvSpPr>
        <p:spPr/>
        <p:txBody>
          <a:bodyPr/>
          <a:lstStyle/>
          <a:p>
            <a:fld id="{1EEA7A44-3C22-4B90-B886-BF325A7A5977}" type="slidenum">
              <a:rPr lang="nl-NL" smtClean="0"/>
              <a:t>20</a:t>
            </a:fld>
            <a:endParaRPr lang="nl-NL"/>
          </a:p>
        </p:txBody>
      </p:sp>
    </p:spTree>
    <p:extLst>
      <p:ext uri="{BB962C8B-B14F-4D97-AF65-F5344CB8AC3E}">
        <p14:creationId xmlns:p14="http://schemas.microsoft.com/office/powerpoint/2010/main" val="3957852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000000"/>
                </a:solidFill>
                <a:effectLst/>
                <a:latin typeface="Arial" panose="020B0604020202020204" pitchFamily="34" charset="0"/>
                <a:cs typeface="Arial" panose="020B0604020202020204" pitchFamily="34" charset="0"/>
              </a:rPr>
              <a:t>Circulariteit heeft verschillende voordelen voor de economie, het veranderd de vraag in de economie… maar hoe..</a:t>
            </a:r>
            <a:endParaRPr lang="nl-NL" b="0"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1EEA7A44-3C22-4B90-B886-BF325A7A5977}" type="slidenum">
              <a:rPr lang="nl-NL" smtClean="0"/>
              <a:t>21</a:t>
            </a:fld>
            <a:endParaRPr lang="nl-NL"/>
          </a:p>
        </p:txBody>
      </p:sp>
    </p:spTree>
    <p:extLst>
      <p:ext uri="{BB962C8B-B14F-4D97-AF65-F5344CB8AC3E}">
        <p14:creationId xmlns:p14="http://schemas.microsoft.com/office/powerpoint/2010/main" val="3158807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dirty="0">
                <a:solidFill>
                  <a:schemeClr val="tx1"/>
                </a:solidFill>
                <a:effectLst/>
                <a:latin typeface="Arial" panose="020B0604020202020204" pitchFamily="34" charset="0"/>
                <a:cs typeface="Arial" panose="020B0604020202020204" pitchFamily="34" charset="0"/>
              </a:rPr>
              <a:t>Een belangrijk principe van circulaire economie is het loskoppelen van economische groei en de consumptie van grondstoffen. Hierdoor is de economie niet gehinderd door het tekort aan grondstoffen om te groeien. Zodanig wordt aangenomen dat een beweging richting de circulaire economie de economische groei zal bevorderen. Het United Nations </a:t>
            </a:r>
            <a:r>
              <a:rPr lang="nl-NL" sz="1200" b="0" i="0" dirty="0" err="1">
                <a:solidFill>
                  <a:schemeClr val="tx1"/>
                </a:solidFill>
                <a:effectLst/>
                <a:latin typeface="Arial" panose="020B0604020202020204" pitchFamily="34" charset="0"/>
                <a:cs typeface="Arial" panose="020B0604020202020204" pitchFamily="34" charset="0"/>
              </a:rPr>
              <a:t>Environmental</a:t>
            </a:r>
            <a:r>
              <a:rPr lang="nl-NL" sz="1200" b="0" i="0" dirty="0">
                <a:solidFill>
                  <a:schemeClr val="tx1"/>
                </a:solidFill>
                <a:effectLst/>
                <a:latin typeface="Arial" panose="020B0604020202020204" pitchFamily="34" charset="0"/>
                <a:cs typeface="Arial" panose="020B0604020202020204" pitchFamily="34" charset="0"/>
              </a:rPr>
              <a:t> Plan (UNEP) berekende dat de wereldwijde economie in 2050 $2 triljoen per jaar zou profiteren van effectiever grondstofgebruik (</a:t>
            </a:r>
            <a:r>
              <a:rPr lang="nl-NL" sz="1200" b="0" i="0" u="none" strike="noStrike" dirty="0">
                <a:solidFill>
                  <a:schemeClr val="tx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UNEP, 2017</a:t>
            </a:r>
            <a:r>
              <a:rPr lang="nl-NL" sz="1200" b="0" i="0" dirty="0">
                <a:solidFill>
                  <a:schemeClr val="tx1"/>
                </a:solidFill>
                <a:effectLst/>
                <a:latin typeface="Arial" panose="020B0604020202020204" pitchFamily="34" charset="0"/>
                <a:cs typeface="Arial" panose="020B0604020202020204" pitchFamily="34" charset="0"/>
              </a:rPr>
              <a:t>). In een circulaire economie zou deze winst zeker behaald worden. Enerzijds door toegenomen omzet uit nieuwe circulaire activiteiten en anderzijds door de creatie van meer functionaliteit uit evenveel materialen en productiemiddelen. De ontwikkeling, productie en het onderhoud van deze circulaire producten verlangt gespecialiseerde arbeidskrachten, waardoor deze banen hiervoor zullen toenemen. Aan de andere kant komt er minder vraag naar delving en verwerking van grondstoffen, waardoor het aantal minder gespecialiseerde banen zal afnemen. Hierdoor stijgt de waardering voor arbeid, wat goed is voor de werkgelegenheid en het BNP (</a:t>
            </a:r>
            <a:r>
              <a:rPr lang="nl-NL" sz="1200" b="0" i="0" u="none" strike="noStrike" dirty="0">
                <a:solidFill>
                  <a:schemeClr val="tx1"/>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WE Forum, 2017</a:t>
            </a:r>
            <a:r>
              <a:rPr lang="nl-NL" sz="1200" b="0" i="0" dirty="0">
                <a:solidFill>
                  <a:schemeClr val="tx1"/>
                </a:solidFill>
                <a:effectLst/>
                <a:latin typeface="Arial" panose="020B0604020202020204" pitchFamily="34" charset="0"/>
                <a:cs typeface="Arial" panose="020B0604020202020204" pitchFamily="34" charset="0"/>
              </a:rPr>
              <a:t>). </a:t>
            </a:r>
            <a:endParaRPr lang="nl-NL" sz="1200" dirty="0">
              <a:solidFill>
                <a:schemeClr val="tx1"/>
              </a:solidFill>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1EEA7A44-3C22-4B90-B886-BF325A7A5977}" type="slidenum">
              <a:rPr lang="nl-NL" smtClean="0"/>
              <a:t>22</a:t>
            </a:fld>
            <a:endParaRPr lang="nl-NL"/>
          </a:p>
        </p:txBody>
      </p:sp>
    </p:spTree>
    <p:extLst>
      <p:ext uri="{BB962C8B-B14F-4D97-AF65-F5344CB8AC3E}">
        <p14:creationId xmlns:p14="http://schemas.microsoft.com/office/powerpoint/2010/main" val="1315552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TNO – </a:t>
            </a:r>
            <a:r>
              <a:rPr lang="nl-NL" dirty="0" err="1"/>
              <a:t>wetenschaporganisatie</a:t>
            </a:r>
            <a:endParaRPr lang="nl-NL" dirty="0"/>
          </a:p>
          <a:p>
            <a:endParaRPr lang="nl-NL" dirty="0"/>
          </a:p>
          <a:p>
            <a:pPr marL="285750" indent="-285750">
              <a:buFontTx/>
              <a:buChar char="-"/>
            </a:pPr>
            <a:r>
              <a:rPr lang="nl-NL" sz="1800" dirty="0"/>
              <a:t>Groeiende economie</a:t>
            </a:r>
          </a:p>
          <a:p>
            <a:pPr marL="742950" lvl="1" indent="-285750">
              <a:buFontTx/>
              <a:buChar char="-"/>
            </a:pPr>
            <a:r>
              <a:rPr lang="nl-NL" sz="1800" dirty="0"/>
              <a:t>Bruto nationaal product, BNP stijgt met 11%</a:t>
            </a:r>
          </a:p>
          <a:p>
            <a:pPr marL="285750" indent="-285750">
              <a:buFontTx/>
              <a:buChar char="-"/>
            </a:pPr>
            <a:r>
              <a:rPr lang="nl-NL" sz="1800" dirty="0"/>
              <a:t>Kleinere ecologische voetafdruk</a:t>
            </a:r>
          </a:p>
          <a:p>
            <a:endParaRPr lang="nl-NL" dirty="0"/>
          </a:p>
        </p:txBody>
      </p:sp>
      <p:sp>
        <p:nvSpPr>
          <p:cNvPr id="4" name="Tijdelijke aanduiding voor dianummer 3"/>
          <p:cNvSpPr>
            <a:spLocks noGrp="1"/>
          </p:cNvSpPr>
          <p:nvPr>
            <p:ph type="sldNum" sz="quarter" idx="5"/>
          </p:nvPr>
        </p:nvSpPr>
        <p:spPr/>
        <p:txBody>
          <a:bodyPr/>
          <a:lstStyle/>
          <a:p>
            <a:fld id="{DA8214B2-8A3D-4AAD-A585-6BF2A9411CB6}" type="slidenum">
              <a:rPr lang="nl-NL" smtClean="0"/>
              <a:t>23</a:t>
            </a:fld>
            <a:endParaRPr lang="nl-NL"/>
          </a:p>
        </p:txBody>
      </p:sp>
    </p:spTree>
    <p:extLst>
      <p:ext uri="{BB962C8B-B14F-4D97-AF65-F5344CB8AC3E}">
        <p14:creationId xmlns:p14="http://schemas.microsoft.com/office/powerpoint/2010/main" val="37028140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Deels herhaling van vorig jaar. </a:t>
            </a:r>
          </a:p>
        </p:txBody>
      </p:sp>
      <p:sp>
        <p:nvSpPr>
          <p:cNvPr id="4" name="Tijdelijke aanduiding voor dianummer 3"/>
          <p:cNvSpPr>
            <a:spLocks noGrp="1"/>
          </p:cNvSpPr>
          <p:nvPr>
            <p:ph type="sldNum" sz="quarter" idx="5"/>
          </p:nvPr>
        </p:nvSpPr>
        <p:spPr/>
        <p:txBody>
          <a:bodyPr/>
          <a:lstStyle/>
          <a:p>
            <a:fld id="{42DEBF9B-2431-43B0-A8CD-9DE1AA2190D4}" type="slidenum">
              <a:rPr lang="nl-NL" smtClean="0"/>
              <a:t>24</a:t>
            </a:fld>
            <a:endParaRPr lang="nl-NL"/>
          </a:p>
        </p:txBody>
      </p:sp>
    </p:spTree>
    <p:extLst>
      <p:ext uri="{BB962C8B-B14F-4D97-AF65-F5344CB8AC3E}">
        <p14:creationId xmlns:p14="http://schemas.microsoft.com/office/powerpoint/2010/main" val="1001230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444444"/>
                </a:solidFill>
                <a:effectLst/>
                <a:latin typeface="Open Sans" panose="020B0606030504020204" pitchFamily="34" charset="0"/>
              </a:rPr>
              <a:t>In een circulaire economie sluiten we de materiaalkringlopen naar het voorbeeld van een ecosysteem. Afval bestaat in een volledig circulaire economie niet, want elke reststroom kunnen we gebruiken voor het maken van een nieuw product. We elimineren toxische stoffen en scheiden reststromen in een biologische kringloop en een technische kringloop. Producenten nemen hun producten na gebruik terug en herstellen deze voor een nieuw gebruiksleven (</a:t>
            </a:r>
            <a:r>
              <a:rPr lang="nl-NL" b="0" i="0" u="none" strike="noStrike" dirty="0">
                <a:solidFill>
                  <a:srgbClr val="AFCA00"/>
                </a:solidFill>
                <a:effectLst/>
                <a:latin typeface="Open Sans" panose="020B0606030504020204" pitchFamily="34" charset="0"/>
                <a:hlinkClick r:id="rId3"/>
              </a:rPr>
              <a:t>Ellen </a:t>
            </a:r>
            <a:r>
              <a:rPr lang="nl-NL" b="0" i="0" u="none" strike="noStrike" dirty="0" err="1">
                <a:solidFill>
                  <a:srgbClr val="AFCA00"/>
                </a:solidFill>
                <a:effectLst/>
                <a:latin typeface="Open Sans" panose="020B0606030504020204" pitchFamily="34" charset="0"/>
                <a:hlinkClick r:id="rId3"/>
              </a:rPr>
              <a:t>MacArthur</a:t>
            </a:r>
            <a:r>
              <a:rPr lang="nl-NL" b="0" i="0" u="none" strike="noStrike" dirty="0">
                <a:solidFill>
                  <a:srgbClr val="AFCA00"/>
                </a:solidFill>
                <a:effectLst/>
                <a:latin typeface="Open Sans" panose="020B0606030504020204" pitchFamily="34" charset="0"/>
                <a:hlinkClick r:id="rId3"/>
              </a:rPr>
              <a:t> Foundation, 2015a).</a:t>
            </a:r>
            <a:r>
              <a:rPr lang="nl-NL" b="0" i="0" dirty="0">
                <a:solidFill>
                  <a:srgbClr val="444444"/>
                </a:solidFill>
                <a:effectLst/>
                <a:latin typeface="Open Sans" panose="020B0606030504020204" pitchFamily="34" charset="0"/>
              </a:rPr>
              <a:t> In dit systeem is het niet alleen belangrijk dat we materialen op een goede manier recyclen, maar ook dat producten, onderdelen en grondstoffen in deze kringlopen van hoogwaardige kwaliteit blijven (</a:t>
            </a:r>
            <a:r>
              <a:rPr lang="nl-NL" b="0" i="0" u="none" strike="noStrike" dirty="0" err="1">
                <a:solidFill>
                  <a:srgbClr val="AFCA00"/>
                </a:solidFill>
                <a:effectLst/>
                <a:latin typeface="Open Sans" panose="020B0606030504020204" pitchFamily="34" charset="0"/>
                <a:hlinkClick r:id="rId4"/>
              </a:rPr>
              <a:t>Korhonen</a:t>
            </a:r>
            <a:r>
              <a:rPr lang="nl-NL" b="0" i="0" u="none" strike="noStrike" dirty="0">
                <a:solidFill>
                  <a:srgbClr val="AFCA00"/>
                </a:solidFill>
                <a:effectLst/>
                <a:latin typeface="Open Sans" panose="020B0606030504020204" pitchFamily="34" charset="0"/>
                <a:hlinkClick r:id="rId4"/>
              </a:rPr>
              <a:t>, </a:t>
            </a:r>
            <a:r>
              <a:rPr lang="nl-NL" b="0" i="0" u="none" strike="noStrike" dirty="0" err="1">
                <a:solidFill>
                  <a:srgbClr val="AFCA00"/>
                </a:solidFill>
                <a:effectLst/>
                <a:latin typeface="Open Sans" panose="020B0606030504020204" pitchFamily="34" charset="0"/>
                <a:hlinkClick r:id="rId4"/>
              </a:rPr>
              <a:t>Nuur</a:t>
            </a:r>
            <a:r>
              <a:rPr lang="nl-NL" b="0" i="0" u="none" strike="noStrike" dirty="0">
                <a:solidFill>
                  <a:srgbClr val="AFCA00"/>
                </a:solidFill>
                <a:effectLst/>
                <a:latin typeface="Open Sans" panose="020B0606030504020204" pitchFamily="34" charset="0"/>
                <a:hlinkClick r:id="rId4"/>
              </a:rPr>
              <a:t>, </a:t>
            </a:r>
            <a:r>
              <a:rPr lang="nl-NL" b="0" i="0" u="none" strike="noStrike" dirty="0" err="1">
                <a:solidFill>
                  <a:srgbClr val="AFCA00"/>
                </a:solidFill>
                <a:effectLst/>
                <a:latin typeface="Open Sans" panose="020B0606030504020204" pitchFamily="34" charset="0"/>
                <a:hlinkClick r:id="rId4"/>
              </a:rPr>
              <a:t>Feldmann</a:t>
            </a:r>
            <a:r>
              <a:rPr lang="nl-NL" b="0" i="0" u="none" strike="noStrike" dirty="0">
                <a:solidFill>
                  <a:srgbClr val="AFCA00"/>
                </a:solidFill>
                <a:effectLst/>
                <a:latin typeface="Open Sans" panose="020B0606030504020204" pitchFamily="34" charset="0"/>
                <a:hlinkClick r:id="rId4"/>
              </a:rPr>
              <a:t> &amp; </a:t>
            </a:r>
            <a:r>
              <a:rPr lang="nl-NL" b="0" i="0" u="none" strike="noStrike" dirty="0" err="1">
                <a:solidFill>
                  <a:srgbClr val="AFCA00"/>
                </a:solidFill>
                <a:effectLst/>
                <a:latin typeface="Open Sans" panose="020B0606030504020204" pitchFamily="34" charset="0"/>
                <a:hlinkClick r:id="rId4"/>
              </a:rPr>
              <a:t>Birkie</a:t>
            </a:r>
            <a:r>
              <a:rPr lang="nl-NL" b="0" i="0" u="none" strike="noStrike" dirty="0">
                <a:solidFill>
                  <a:srgbClr val="AFCA00"/>
                </a:solidFill>
                <a:effectLst/>
                <a:latin typeface="Open Sans" panose="020B0606030504020204" pitchFamily="34" charset="0"/>
                <a:hlinkClick r:id="rId4"/>
              </a:rPr>
              <a:t>, 2018</a:t>
            </a:r>
            <a:r>
              <a:rPr lang="nl-NL" b="0" i="0" dirty="0">
                <a:solidFill>
                  <a:srgbClr val="444444"/>
                </a:solidFill>
                <a:effectLst/>
                <a:latin typeface="Open Sans" panose="020B0606030504020204" pitchFamily="34" charset="0"/>
              </a:rPr>
              <a:t>).</a:t>
            </a:r>
            <a:endParaRPr lang="nl-NL" dirty="0"/>
          </a:p>
        </p:txBody>
      </p:sp>
      <p:sp>
        <p:nvSpPr>
          <p:cNvPr id="4" name="Tijdelijke aanduiding voor dianummer 3"/>
          <p:cNvSpPr>
            <a:spLocks noGrp="1"/>
          </p:cNvSpPr>
          <p:nvPr>
            <p:ph type="sldNum" sz="quarter" idx="5"/>
          </p:nvPr>
        </p:nvSpPr>
        <p:spPr/>
        <p:txBody>
          <a:bodyPr/>
          <a:lstStyle/>
          <a:p>
            <a:fld id="{42DEBF9B-2431-43B0-A8CD-9DE1AA2190D4}" type="slidenum">
              <a:rPr lang="nl-NL" smtClean="0"/>
              <a:t>4</a:t>
            </a:fld>
            <a:endParaRPr lang="nl-NL"/>
          </a:p>
        </p:txBody>
      </p:sp>
    </p:spTree>
    <p:extLst>
      <p:ext uri="{BB962C8B-B14F-4D97-AF65-F5344CB8AC3E}">
        <p14:creationId xmlns:p14="http://schemas.microsoft.com/office/powerpoint/2010/main" val="4102978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letter R speelt een belangrijke rol in de circulaire economie. </a:t>
            </a:r>
          </a:p>
          <a:p>
            <a:r>
              <a:rPr lang="nl-NL" dirty="0"/>
              <a:t>Er zijn verschillende </a:t>
            </a:r>
            <a:r>
              <a:rPr lang="nl-NL" dirty="0" err="1"/>
              <a:t>R-en</a:t>
            </a:r>
            <a:r>
              <a:rPr lang="nl-NL" dirty="0"/>
              <a:t>, deze vormen een makkelijke tool voor bedrijven en ondernemers om aan de slag te gaan met de circulaire economie. </a:t>
            </a:r>
          </a:p>
        </p:txBody>
      </p:sp>
      <p:sp>
        <p:nvSpPr>
          <p:cNvPr id="4" name="Tijdelijke aanduiding voor dianummer 3"/>
          <p:cNvSpPr>
            <a:spLocks noGrp="1"/>
          </p:cNvSpPr>
          <p:nvPr>
            <p:ph type="sldNum" sz="quarter" idx="5"/>
          </p:nvPr>
        </p:nvSpPr>
        <p:spPr/>
        <p:txBody>
          <a:bodyPr/>
          <a:lstStyle/>
          <a:p>
            <a:fld id="{10738348-63E7-41D3-8C59-C73BE7ACAE24}" type="slidenum">
              <a:rPr lang="nl-NL" smtClean="0"/>
              <a:t>6</a:t>
            </a:fld>
            <a:endParaRPr lang="nl-NL"/>
          </a:p>
        </p:txBody>
      </p:sp>
    </p:spTree>
    <p:extLst>
      <p:ext uri="{BB962C8B-B14F-4D97-AF65-F5344CB8AC3E}">
        <p14:creationId xmlns:p14="http://schemas.microsoft.com/office/powerpoint/2010/main" val="350389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202122"/>
                </a:solidFill>
                <a:effectLst/>
                <a:latin typeface="Arial" panose="020B0604020202020204" pitchFamily="34" charset="0"/>
              </a:rPr>
              <a:t>De betekenis hiervan is dat energie niet kan worden gecreëerd of vernietigd, maar alleen kan worden omgezet van de ene in de andere vorm, bijvoorbeeld van </a:t>
            </a:r>
            <a:r>
              <a:rPr lang="nl-NL" b="0" i="0" u="none" strike="noStrike" dirty="0">
                <a:solidFill>
                  <a:srgbClr val="0645AD"/>
                </a:solidFill>
                <a:effectLst/>
                <a:latin typeface="Arial" panose="020B0604020202020204" pitchFamily="34" charset="0"/>
                <a:hlinkClick r:id="rId3" tooltip="Chemische energie"/>
              </a:rPr>
              <a:t>chemische energie</a:t>
            </a:r>
            <a:r>
              <a:rPr lang="nl-NL" b="0" i="0" dirty="0">
                <a:solidFill>
                  <a:srgbClr val="202122"/>
                </a:solidFill>
                <a:effectLst/>
                <a:latin typeface="Arial" panose="020B0604020202020204" pitchFamily="34" charset="0"/>
              </a:rPr>
              <a:t> naar </a:t>
            </a:r>
            <a:r>
              <a:rPr lang="nl-NL" b="0" i="0" u="none" strike="noStrike" dirty="0">
                <a:solidFill>
                  <a:srgbClr val="0645AD"/>
                </a:solidFill>
                <a:effectLst/>
                <a:latin typeface="Arial" panose="020B0604020202020204" pitchFamily="34" charset="0"/>
                <a:hlinkClick r:id="rId4" tooltip="Kinetische energie"/>
              </a:rPr>
              <a:t>kinetische energie</a:t>
            </a:r>
            <a:endParaRPr lang="nl-NL" dirty="0"/>
          </a:p>
        </p:txBody>
      </p:sp>
      <p:sp>
        <p:nvSpPr>
          <p:cNvPr id="4" name="Tijdelijke aanduiding voor dianummer 3"/>
          <p:cNvSpPr>
            <a:spLocks noGrp="1"/>
          </p:cNvSpPr>
          <p:nvPr>
            <p:ph type="sldNum" sz="quarter" idx="5"/>
          </p:nvPr>
        </p:nvSpPr>
        <p:spPr/>
        <p:txBody>
          <a:bodyPr/>
          <a:lstStyle/>
          <a:p>
            <a:fld id="{42DEBF9B-2431-43B0-A8CD-9DE1AA2190D4}" type="slidenum">
              <a:rPr lang="nl-NL" smtClean="0"/>
              <a:t>7</a:t>
            </a:fld>
            <a:endParaRPr lang="nl-NL"/>
          </a:p>
        </p:txBody>
      </p:sp>
    </p:spTree>
    <p:extLst>
      <p:ext uri="{BB962C8B-B14F-4D97-AF65-F5344CB8AC3E}">
        <p14:creationId xmlns:p14="http://schemas.microsoft.com/office/powerpoint/2010/main" val="3883881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000000"/>
                </a:solidFill>
                <a:effectLst/>
                <a:latin typeface="Campton-Book"/>
              </a:rPr>
              <a:t>Energie kan opgeslagen liggen (potentiële energie) of in een beweging zitten (kinetische energie). In principe kan iedere vorm van energie in een andere worden omgezet.</a:t>
            </a:r>
            <a:endParaRPr lang="nl-NL" dirty="0"/>
          </a:p>
        </p:txBody>
      </p:sp>
      <p:sp>
        <p:nvSpPr>
          <p:cNvPr id="4" name="Tijdelijke aanduiding voor dianummer 3"/>
          <p:cNvSpPr>
            <a:spLocks noGrp="1"/>
          </p:cNvSpPr>
          <p:nvPr>
            <p:ph type="sldNum" sz="quarter" idx="5"/>
          </p:nvPr>
        </p:nvSpPr>
        <p:spPr/>
        <p:txBody>
          <a:bodyPr/>
          <a:lstStyle/>
          <a:p>
            <a:fld id="{42DEBF9B-2431-43B0-A8CD-9DE1AA2190D4}" type="slidenum">
              <a:rPr lang="nl-NL" smtClean="0"/>
              <a:t>8</a:t>
            </a:fld>
            <a:endParaRPr lang="nl-NL"/>
          </a:p>
        </p:txBody>
      </p:sp>
    </p:spTree>
    <p:extLst>
      <p:ext uri="{BB962C8B-B14F-4D97-AF65-F5344CB8AC3E}">
        <p14:creationId xmlns:p14="http://schemas.microsoft.com/office/powerpoint/2010/main" val="2299620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444444"/>
                </a:solidFill>
                <a:effectLst/>
                <a:latin typeface="Open Sans" panose="020B0606030504020204" pitchFamily="34" charset="0"/>
              </a:rPr>
              <a:t>Net als grondstoffen en producten gaat ook energie zo lang mogelijk mee in een circulaire economie. Het circulaire economisch systeem voeden we met energie uit hernieuwbare energiebronnen. Omdat het recyclen van energie niet mogelijk is, spreken we niet van energiekringlopen of </a:t>
            </a:r>
            <a:r>
              <a:rPr lang="nl-NL" b="0" i="1" dirty="0">
                <a:solidFill>
                  <a:srgbClr val="444444"/>
                </a:solidFill>
                <a:effectLst/>
                <a:latin typeface="Open Sans" panose="020B0606030504020204" pitchFamily="34" charset="0"/>
              </a:rPr>
              <a:t>energy </a:t>
            </a:r>
            <a:r>
              <a:rPr lang="nl-NL" b="0" i="1" dirty="0" err="1">
                <a:solidFill>
                  <a:srgbClr val="444444"/>
                </a:solidFill>
                <a:effectLst/>
                <a:latin typeface="Open Sans" panose="020B0606030504020204" pitchFamily="34" charset="0"/>
              </a:rPr>
              <a:t>cycles</a:t>
            </a:r>
            <a:r>
              <a:rPr lang="nl-NL" b="0" i="0" dirty="0">
                <a:solidFill>
                  <a:srgbClr val="444444"/>
                </a:solidFill>
                <a:effectLst/>
                <a:latin typeface="Open Sans" panose="020B0606030504020204" pitchFamily="34" charset="0"/>
              </a:rPr>
              <a:t>, maar van ‘cascade type energy </a:t>
            </a:r>
            <a:r>
              <a:rPr lang="nl-NL" b="0" i="0" dirty="0" err="1">
                <a:solidFill>
                  <a:srgbClr val="444444"/>
                </a:solidFill>
                <a:effectLst/>
                <a:latin typeface="Open Sans" panose="020B0606030504020204" pitchFamily="34" charset="0"/>
              </a:rPr>
              <a:t>flows</a:t>
            </a:r>
            <a:r>
              <a:rPr lang="nl-NL" b="0" i="0" dirty="0">
                <a:solidFill>
                  <a:srgbClr val="444444"/>
                </a:solidFill>
                <a:effectLst/>
                <a:latin typeface="Open Sans" panose="020B0606030504020204" pitchFamily="34" charset="0"/>
              </a:rPr>
              <a:t>’ (</a:t>
            </a:r>
            <a:r>
              <a:rPr lang="nl-NL" b="0" i="0" u="none" strike="noStrike" dirty="0">
                <a:solidFill>
                  <a:srgbClr val="AFCA00"/>
                </a:solidFill>
                <a:effectLst/>
                <a:latin typeface="Open Sans" panose="020B0606030504020204" pitchFamily="34" charset="0"/>
                <a:hlinkClick r:id="rId3"/>
              </a:rPr>
              <a:t>Ellen </a:t>
            </a:r>
            <a:r>
              <a:rPr lang="nl-NL" b="0" i="0" u="none" strike="noStrike" dirty="0" err="1">
                <a:solidFill>
                  <a:srgbClr val="AFCA00"/>
                </a:solidFill>
                <a:effectLst/>
                <a:latin typeface="Open Sans" panose="020B0606030504020204" pitchFamily="34" charset="0"/>
                <a:hlinkClick r:id="rId3"/>
              </a:rPr>
              <a:t>MacArthur</a:t>
            </a:r>
            <a:r>
              <a:rPr lang="nl-NL" b="0" i="0" u="none" strike="noStrike" dirty="0">
                <a:solidFill>
                  <a:srgbClr val="AFCA00"/>
                </a:solidFill>
                <a:effectLst/>
                <a:latin typeface="Open Sans" panose="020B0606030504020204" pitchFamily="34" charset="0"/>
                <a:hlinkClick r:id="rId3"/>
              </a:rPr>
              <a:t> Foundation, 2015a</a:t>
            </a:r>
            <a:r>
              <a:rPr lang="nl-NL" b="0" i="0" dirty="0">
                <a:solidFill>
                  <a:srgbClr val="444444"/>
                </a:solidFill>
                <a:effectLst/>
                <a:latin typeface="Open Sans" panose="020B0606030504020204" pitchFamily="34" charset="0"/>
              </a:rPr>
              <a:t>). Een voorbeeld hiervan is het verbruik van hoogwaardige energie (elektriciteit) door machines, waarbij we de vrijgekomen warmte (laagwaardige energie) zoveel mogelijk opvangen en elders distribueren</a:t>
            </a:r>
            <a:endParaRPr lang="nl-NL" dirty="0"/>
          </a:p>
        </p:txBody>
      </p:sp>
      <p:sp>
        <p:nvSpPr>
          <p:cNvPr id="4" name="Tijdelijke aanduiding voor dianummer 3"/>
          <p:cNvSpPr>
            <a:spLocks noGrp="1"/>
          </p:cNvSpPr>
          <p:nvPr>
            <p:ph type="sldNum" sz="quarter" idx="5"/>
          </p:nvPr>
        </p:nvSpPr>
        <p:spPr/>
        <p:txBody>
          <a:bodyPr/>
          <a:lstStyle/>
          <a:p>
            <a:fld id="{42DEBF9B-2431-43B0-A8CD-9DE1AA2190D4}" type="slidenum">
              <a:rPr lang="nl-NL" smtClean="0"/>
              <a:t>9</a:t>
            </a:fld>
            <a:endParaRPr lang="nl-NL"/>
          </a:p>
        </p:txBody>
      </p:sp>
    </p:spTree>
    <p:extLst>
      <p:ext uri="{BB962C8B-B14F-4D97-AF65-F5344CB8AC3E}">
        <p14:creationId xmlns:p14="http://schemas.microsoft.com/office/powerpoint/2010/main" val="3428762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2DEBF9B-2431-43B0-A8CD-9DE1AA2190D4}" type="slidenum">
              <a:rPr lang="nl-NL" smtClean="0"/>
              <a:t>10</a:t>
            </a:fld>
            <a:endParaRPr lang="nl-NL"/>
          </a:p>
        </p:txBody>
      </p:sp>
    </p:spTree>
    <p:extLst>
      <p:ext uri="{BB962C8B-B14F-4D97-AF65-F5344CB8AC3E}">
        <p14:creationId xmlns:p14="http://schemas.microsoft.com/office/powerpoint/2010/main" val="2244676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444444"/>
                </a:solidFill>
                <a:effectLst/>
                <a:latin typeface="Open Sans" panose="020B0606030504020204" pitchFamily="34" charset="0"/>
              </a:rPr>
              <a:t>Circulaire economie vraagt niet alleen om gesloten materiaalkringlopen en hernieuwbare energie, maar ook om systeemdenken. Iedere actor in de economie (organisatie, persoon, organisme) is verbonden met andere actoren. Zij vormen samen een netwerk waarin de acties van één speler invloed hebben op andere spelers. Om hier rekening mee te houden moeten we de korte én lange termijn consequenties meenemen in keuzes, evenals de impact van de hele waardeketen (</a:t>
            </a:r>
            <a:r>
              <a:rPr lang="nl-NL" b="0" i="0" u="none" strike="noStrike" dirty="0">
                <a:solidFill>
                  <a:srgbClr val="AFCA00"/>
                </a:solidFill>
                <a:effectLst/>
                <a:latin typeface="Open Sans" panose="020B0606030504020204" pitchFamily="34" charset="0"/>
                <a:hlinkClick r:id="rId3"/>
              </a:rPr>
              <a:t>Ellen </a:t>
            </a:r>
            <a:r>
              <a:rPr lang="nl-NL" b="0" i="0" u="none" strike="noStrike" dirty="0" err="1">
                <a:solidFill>
                  <a:srgbClr val="AFCA00"/>
                </a:solidFill>
                <a:effectLst/>
                <a:latin typeface="Open Sans" panose="020B0606030504020204" pitchFamily="34" charset="0"/>
                <a:hlinkClick r:id="rId3"/>
              </a:rPr>
              <a:t>MacArthur</a:t>
            </a:r>
            <a:r>
              <a:rPr lang="nl-NL" b="0" i="0" u="none" strike="noStrike" dirty="0">
                <a:solidFill>
                  <a:srgbClr val="AFCA00"/>
                </a:solidFill>
                <a:effectLst/>
                <a:latin typeface="Open Sans" panose="020B0606030504020204" pitchFamily="34" charset="0"/>
                <a:hlinkClick r:id="rId3"/>
              </a:rPr>
              <a:t> Foundation, 2015a).</a:t>
            </a:r>
            <a:endParaRPr lang="nl-NL" dirty="0"/>
          </a:p>
        </p:txBody>
      </p:sp>
      <p:sp>
        <p:nvSpPr>
          <p:cNvPr id="4" name="Tijdelijke aanduiding voor dianummer 3"/>
          <p:cNvSpPr>
            <a:spLocks noGrp="1"/>
          </p:cNvSpPr>
          <p:nvPr>
            <p:ph type="sldNum" sz="quarter" idx="5"/>
          </p:nvPr>
        </p:nvSpPr>
        <p:spPr/>
        <p:txBody>
          <a:bodyPr/>
          <a:lstStyle/>
          <a:p>
            <a:fld id="{42DEBF9B-2431-43B0-A8CD-9DE1AA2190D4}" type="slidenum">
              <a:rPr lang="nl-NL" smtClean="0"/>
              <a:t>11</a:t>
            </a:fld>
            <a:endParaRPr lang="nl-NL"/>
          </a:p>
        </p:txBody>
      </p:sp>
    </p:spTree>
    <p:extLst>
      <p:ext uri="{BB962C8B-B14F-4D97-AF65-F5344CB8AC3E}">
        <p14:creationId xmlns:p14="http://schemas.microsoft.com/office/powerpoint/2010/main" val="339491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Milieumotivatie, zelfbewustzijn, het nemen van initiatief, de waarde van ‘milieu’ ideeën inzien</a:t>
            </a:r>
            <a:br>
              <a:rPr lang="nl-NL" dirty="0"/>
            </a:br>
            <a:br>
              <a:rPr lang="nl-NL" dirty="0"/>
            </a:br>
            <a:r>
              <a:rPr lang="nl-NL" dirty="0"/>
              <a:t>verzamelen middelen, samenwerken, creativiteit, milieu visie.</a:t>
            </a:r>
          </a:p>
          <a:p>
            <a:endParaRPr lang="nl-NL" dirty="0"/>
          </a:p>
          <a:p>
            <a:r>
              <a:rPr lang="nl-NL" dirty="0"/>
              <a:t>Omgaan met risico’s, kansen zien, duurzaam werken, leren van ervaring</a:t>
            </a:r>
          </a:p>
        </p:txBody>
      </p:sp>
      <p:sp>
        <p:nvSpPr>
          <p:cNvPr id="4" name="Tijdelijke aanduiding voor dianummer 3"/>
          <p:cNvSpPr>
            <a:spLocks noGrp="1"/>
          </p:cNvSpPr>
          <p:nvPr>
            <p:ph type="sldNum" sz="quarter" idx="5"/>
          </p:nvPr>
        </p:nvSpPr>
        <p:spPr/>
        <p:txBody>
          <a:bodyPr/>
          <a:lstStyle/>
          <a:p>
            <a:fld id="{DA8214B2-8A3D-4AAD-A585-6BF2A9411CB6}" type="slidenum">
              <a:rPr lang="nl-NL" smtClean="0"/>
              <a:t>12</a:t>
            </a:fld>
            <a:endParaRPr lang="nl-NL"/>
          </a:p>
        </p:txBody>
      </p:sp>
    </p:spTree>
    <p:extLst>
      <p:ext uri="{BB962C8B-B14F-4D97-AF65-F5344CB8AC3E}">
        <p14:creationId xmlns:p14="http://schemas.microsoft.com/office/powerpoint/2010/main" val="3035792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3A0EC739-FDAD-4DFD-AFC7-F84CCA0E384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99F17E32-9C72-466D-9447-472DAE318B0E}" type="datetimeFigureOut">
              <a:rPr lang="nl-NL" smtClean="0"/>
              <a:t>13-11-2023</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1376272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13-11-2023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3A0EC739-FDAD-4DFD-AFC7-F84CCA0E384E}"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19012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13-11-2023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A0EC739-FDAD-4DFD-AFC7-F84CCA0E384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162031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13-11-2023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3A0EC739-FDAD-4DFD-AFC7-F84CCA0E384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702280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13-11-2023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A0EC739-FDAD-4DFD-AFC7-F84CCA0E384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2256585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13-11-2023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A0EC739-FDAD-4DFD-AFC7-F84CCA0E384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159271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13-11-2023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A0EC739-FDAD-4DFD-AFC7-F84CCA0E384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869596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13-11-2023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A0EC739-FDAD-4DFD-AFC7-F84CCA0E384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3416613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13-11-2023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A0EC739-FDAD-4DFD-AFC7-F84CCA0E384E}"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755462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13-11-2023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A0EC739-FDAD-4DFD-AFC7-F84CCA0E384E}"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4410269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3A0EC739-FDAD-4DFD-AFC7-F84CCA0E384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99F17E32-9C72-466D-9447-472DAE318B0E}" type="datetimeFigureOut">
              <a:rPr lang="nl-NL" smtClean="0"/>
              <a:t>13-11-2023</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786311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13-11-2023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A0EC739-FDAD-4DFD-AFC7-F84CCA0E384E}" type="slidenum">
              <a:rPr lang="nl-NL" smtClean="0"/>
              <a:t>‹nr.›</a:t>
            </a:fld>
            <a:endParaRPr lang="nl-NL"/>
          </a:p>
        </p:txBody>
      </p:sp>
    </p:spTree>
    <p:extLst>
      <p:ext uri="{BB962C8B-B14F-4D97-AF65-F5344CB8AC3E}">
        <p14:creationId xmlns:p14="http://schemas.microsoft.com/office/powerpoint/2010/main" val="1917738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3A0EC739-FDAD-4DFD-AFC7-F84CCA0E384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99F17E32-9C72-466D-9447-472DAE318B0E}" type="datetimeFigureOut">
              <a:rPr lang="nl-NL" smtClean="0"/>
              <a:t>13-11-2023</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5375993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3A0EC739-FDAD-4DFD-AFC7-F84CCA0E384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99F17E32-9C72-466D-9447-472DAE318B0E}" type="datetimeFigureOut">
              <a:rPr lang="nl-NL" smtClean="0"/>
              <a:t>13-11-2023</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655409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13-11-2023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A0EC739-FDAD-4DFD-AFC7-F84CCA0E384E}"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9326123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99F17E32-9C72-466D-9447-472DAE318B0E}" type="datetimeFigureOut">
              <a:rPr lang="nl-NL" smtClean="0"/>
              <a:t>13-11-2023</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3A0EC739-FDAD-4DFD-AFC7-F84CCA0E384E}"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2476513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99F17E32-9C72-466D-9447-472DAE318B0E}" type="datetimeFigureOut">
              <a:rPr lang="nl-NL" smtClean="0"/>
              <a:t>13-11-2023</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3A0EC739-FDAD-4DFD-AFC7-F84CCA0E384E}"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1730013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99F17E32-9C72-466D-9447-472DAE318B0E}" type="datetimeFigureOut">
              <a:rPr lang="nl-NL" smtClean="0"/>
              <a:t>13-11-2023</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3A0EC739-FDAD-4DFD-AFC7-F84CCA0E384E}"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799411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99F17E32-9C72-466D-9447-472DAE318B0E}" type="datetimeFigureOut">
              <a:rPr lang="nl-NL" smtClean="0"/>
              <a:t>13-11-2023</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3A0EC739-FDAD-4DFD-AFC7-F84CCA0E384E}" type="slidenum">
              <a:rPr lang="nl-NL" smtClean="0"/>
              <a:t>‹nr.›</a:t>
            </a:fld>
            <a:endParaRPr lang="nl-NL"/>
          </a:p>
        </p:txBody>
      </p:sp>
    </p:spTree>
    <p:extLst>
      <p:ext uri="{BB962C8B-B14F-4D97-AF65-F5344CB8AC3E}">
        <p14:creationId xmlns:p14="http://schemas.microsoft.com/office/powerpoint/2010/main" val="41522757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99F17E32-9C72-466D-9447-472DAE318B0E}" type="datetimeFigureOut">
              <a:rPr lang="nl-NL" smtClean="0"/>
              <a:t>13-11-2023</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3A0EC739-FDAD-4DFD-AFC7-F84CCA0E384E}"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4217990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99F17E32-9C72-466D-9447-472DAE318B0E}" type="datetimeFigureOut">
              <a:rPr lang="nl-NL" smtClean="0"/>
              <a:t>13-11-2023</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3A0EC739-FDAD-4DFD-AFC7-F84CCA0E384E}" type="slidenum">
              <a:rPr lang="nl-NL" smtClean="0"/>
              <a:t>‹nr.›</a:t>
            </a:fld>
            <a:endParaRPr lang="nl-NL"/>
          </a:p>
        </p:txBody>
      </p:sp>
    </p:spTree>
    <p:extLst>
      <p:ext uri="{BB962C8B-B14F-4D97-AF65-F5344CB8AC3E}">
        <p14:creationId xmlns:p14="http://schemas.microsoft.com/office/powerpoint/2010/main" val="3523821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99F17E32-9C72-466D-9447-472DAE318B0E}" type="datetimeFigureOut">
              <a:rPr lang="nl-NL" smtClean="0"/>
              <a:t>13-11-2023</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3A0EC739-FDAD-4DFD-AFC7-F84CCA0E384E}"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1174284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3A0EC739-FDAD-4DFD-AFC7-F84CCA0E384E}"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99F17E32-9C72-466D-9447-472DAE318B0E}" type="datetimeFigureOut">
              <a:rPr lang="nl-NL" smtClean="0"/>
              <a:t>13-11-2023</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14074449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6139F7-8303-4F0E-924F-AEBE4141A44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59DE8F56-C05E-4B23-8EAD-988C25E52E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3E1D48A-8F82-4B97-AD81-5D88938BE8D9}"/>
              </a:ext>
            </a:extLst>
          </p:cNvPr>
          <p:cNvSpPr>
            <a:spLocks noGrp="1"/>
          </p:cNvSpPr>
          <p:nvPr>
            <p:ph type="dt" sz="half" idx="10"/>
          </p:nvPr>
        </p:nvSpPr>
        <p:spPr/>
        <p:txBody>
          <a:bodyPr/>
          <a:lstStyle/>
          <a:p>
            <a:fld id="{99F17E32-9C72-466D-9447-472DAE318B0E}" type="datetimeFigureOut">
              <a:rPr lang="nl-NL" smtClean="0"/>
              <a:t>13-11-2023</a:t>
            </a:fld>
            <a:endParaRPr lang="nl-NL"/>
          </a:p>
        </p:txBody>
      </p:sp>
      <p:sp>
        <p:nvSpPr>
          <p:cNvPr id="5" name="Tijdelijke aanduiding voor voettekst 4">
            <a:extLst>
              <a:ext uri="{FF2B5EF4-FFF2-40B4-BE49-F238E27FC236}">
                <a16:creationId xmlns:a16="http://schemas.microsoft.com/office/drawing/2014/main" id="{04B70350-28FE-47B8-A2BB-7FD67ACE701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13F5A79-D4A4-4C82-B659-4DE8F2A440AF}"/>
              </a:ext>
            </a:extLst>
          </p:cNvPr>
          <p:cNvSpPr>
            <a:spLocks noGrp="1"/>
          </p:cNvSpPr>
          <p:nvPr>
            <p:ph type="sldNum" sz="quarter" idx="12"/>
          </p:nvPr>
        </p:nvSpPr>
        <p:spPr/>
        <p:txBody>
          <a:bodyPr/>
          <a:lstStyle/>
          <a:p>
            <a:fld id="{3A0EC739-FDAD-4DFD-AFC7-F84CCA0E384E}" type="slidenum">
              <a:rPr lang="nl-NL" smtClean="0"/>
              <a:t>‹nr.›</a:t>
            </a:fld>
            <a:endParaRPr lang="nl-NL"/>
          </a:p>
        </p:txBody>
      </p:sp>
    </p:spTree>
    <p:extLst>
      <p:ext uri="{BB962C8B-B14F-4D97-AF65-F5344CB8AC3E}">
        <p14:creationId xmlns:p14="http://schemas.microsoft.com/office/powerpoint/2010/main" val="22329455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13-11-2023</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8141906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13-11-2023</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548163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3A0EC739-FDAD-4DFD-AFC7-F84CCA0E384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99F17E32-9C72-466D-9447-472DAE318B0E}" type="datetimeFigureOut">
              <a:rPr lang="nl-NL" smtClean="0"/>
              <a:t>13-11-2023</a:t>
            </a:fld>
            <a:endParaRPr lang="nl-NL"/>
          </a:p>
        </p:txBody>
      </p:sp>
    </p:spTree>
    <p:extLst>
      <p:ext uri="{BB962C8B-B14F-4D97-AF65-F5344CB8AC3E}">
        <p14:creationId xmlns:p14="http://schemas.microsoft.com/office/powerpoint/2010/main" val="2620390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13-11-2023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A0EC739-FDAD-4DFD-AFC7-F84CCA0E384E}" type="slidenum">
              <a:rPr lang="nl-NL" smtClean="0"/>
              <a:t>‹nr.›</a:t>
            </a:fld>
            <a:endParaRPr lang="nl-NL"/>
          </a:p>
        </p:txBody>
      </p:sp>
    </p:spTree>
    <p:extLst>
      <p:ext uri="{BB962C8B-B14F-4D97-AF65-F5344CB8AC3E}">
        <p14:creationId xmlns:p14="http://schemas.microsoft.com/office/powerpoint/2010/main" val="726554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13-11-2023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3A0EC739-FDAD-4DFD-AFC7-F84CCA0E384E}"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964668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13-11-2023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A0EC739-FDAD-4DFD-AFC7-F84CCA0E384E}"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1709445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13-11-2023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A0EC739-FDAD-4DFD-AFC7-F84CCA0E384E}"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646288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13-11-2023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3A0EC739-FDAD-4DFD-AFC7-F84CCA0E384E}"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2679914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99F17E32-9C72-466D-9447-472DAE318B0E}" type="datetimeFigureOut">
              <a:rPr lang="nl-NL" smtClean="0"/>
              <a:t>13-11-2023</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3A0EC739-FDAD-4DFD-AFC7-F84CCA0E384E}"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6152319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3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F57CE931-EB18-400D-8DEC-821C7A3752B0}"/>
              </a:ext>
            </a:extLst>
          </p:cNvPr>
          <p:cNvSpPr>
            <a:spLocks noGrp="1"/>
          </p:cNvSpPr>
          <p:nvPr>
            <p:ph type="subTitle" idx="1"/>
          </p:nvPr>
        </p:nvSpPr>
        <p:spPr>
          <a:xfrm>
            <a:off x="374650" y="5155915"/>
            <a:ext cx="7668000" cy="973424"/>
          </a:xfrm>
        </p:spPr>
        <p:txBody>
          <a:bodyPr>
            <a:normAutofit/>
          </a:bodyPr>
          <a:lstStyle/>
          <a:p>
            <a:pPr>
              <a:spcAft>
                <a:spcPts val="600"/>
              </a:spcAft>
            </a:pPr>
            <a:r>
              <a:rPr lang="nl-NL" dirty="0"/>
              <a:t>Leerjaar 2 – periode 2</a:t>
            </a:r>
            <a:endParaRPr lang="nl-NL"/>
          </a:p>
        </p:txBody>
      </p:sp>
      <p:sp>
        <p:nvSpPr>
          <p:cNvPr id="2" name="Titel 1">
            <a:extLst>
              <a:ext uri="{FF2B5EF4-FFF2-40B4-BE49-F238E27FC236}">
                <a16:creationId xmlns:a16="http://schemas.microsoft.com/office/drawing/2014/main" id="{C0689209-4E28-4B9E-8DE2-57B804886BB5}"/>
              </a:ext>
            </a:extLst>
          </p:cNvPr>
          <p:cNvSpPr>
            <a:spLocks noGrp="1"/>
          </p:cNvSpPr>
          <p:nvPr>
            <p:ph type="ctrTitle"/>
          </p:nvPr>
        </p:nvSpPr>
        <p:spPr>
          <a:xfrm>
            <a:off x="371475" y="2824163"/>
            <a:ext cx="7668000" cy="2082553"/>
          </a:xfrm>
        </p:spPr>
        <p:txBody>
          <a:bodyPr wrap="square" anchor="b">
            <a:normAutofit/>
          </a:bodyPr>
          <a:lstStyle/>
          <a:p>
            <a:r>
              <a:rPr lang="nl-NL" dirty="0"/>
              <a:t>Circulaire economie</a:t>
            </a:r>
          </a:p>
        </p:txBody>
      </p:sp>
    </p:spTree>
    <p:extLst>
      <p:ext uri="{BB962C8B-B14F-4D97-AF65-F5344CB8AC3E}">
        <p14:creationId xmlns:p14="http://schemas.microsoft.com/office/powerpoint/2010/main" val="2552551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DCAE271-1825-1399-422A-ED3A923E1ED0}"/>
              </a:ext>
            </a:extLst>
          </p:cNvPr>
          <p:cNvSpPr>
            <a:spLocks noGrp="1"/>
          </p:cNvSpPr>
          <p:nvPr>
            <p:ph type="title"/>
          </p:nvPr>
        </p:nvSpPr>
        <p:spPr/>
        <p:txBody>
          <a:bodyPr/>
          <a:lstStyle/>
          <a:p>
            <a:pPr algn="ctr"/>
            <a:r>
              <a:rPr lang="nl-NL" dirty="0"/>
              <a:t>Energie cascade</a:t>
            </a:r>
          </a:p>
        </p:txBody>
      </p:sp>
      <p:pic>
        <p:nvPicPr>
          <p:cNvPr id="5122" name="Picture 2" descr="Energy cascade system [182]. | Download Scientific Diagram">
            <a:extLst>
              <a:ext uri="{FF2B5EF4-FFF2-40B4-BE49-F238E27FC236}">
                <a16:creationId xmlns:a16="http://schemas.microsoft.com/office/drawing/2014/main" id="{48CF4F24-D677-A847-E3E7-941542A1B520}"/>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89749" y="2479264"/>
            <a:ext cx="5478809" cy="299171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onors Biology Energy Flow in a Ecosystem Diagram | Quizlet">
            <a:extLst>
              <a:ext uri="{FF2B5EF4-FFF2-40B4-BE49-F238E27FC236}">
                <a16:creationId xmlns:a16="http://schemas.microsoft.com/office/drawing/2014/main" id="{F59FCFDB-12C8-4740-4EFF-88FE16C71232}"/>
              </a:ext>
            </a:extLst>
          </p:cNvPr>
          <p:cNvPicPr>
            <a:picLocks noGrp="1" noChangeAspect="1" noChangeArrowheads="1"/>
          </p:cNvPicPr>
          <p:nvPr>
            <p:ph sz="half" idx="2"/>
          </p:nvPr>
        </p:nvPicPr>
        <p:blipFill rotWithShape="1">
          <a:blip r:embed="rId4">
            <a:extLst>
              <a:ext uri="{28A0092B-C50C-407E-A947-70E740481C1C}">
                <a14:useLocalDpi xmlns:a14="http://schemas.microsoft.com/office/drawing/2010/main" val="0"/>
              </a:ext>
            </a:extLst>
          </a:blip>
          <a:srcRect b="10093"/>
          <a:stretch/>
        </p:blipFill>
        <p:spPr bwMode="auto">
          <a:xfrm>
            <a:off x="6417451" y="2479264"/>
            <a:ext cx="5384800" cy="2991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34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EF3470E-533B-0786-2171-EB9EAEC15DFF}"/>
              </a:ext>
            </a:extLst>
          </p:cNvPr>
          <p:cNvSpPr>
            <a:spLocks noGrp="1"/>
          </p:cNvSpPr>
          <p:nvPr>
            <p:ph type="title"/>
          </p:nvPr>
        </p:nvSpPr>
        <p:spPr/>
        <p:txBody>
          <a:bodyPr/>
          <a:lstStyle/>
          <a:p>
            <a:r>
              <a:rPr lang="nl-NL" dirty="0"/>
              <a:t>Systeemdenken</a:t>
            </a:r>
          </a:p>
        </p:txBody>
      </p:sp>
      <p:sp>
        <p:nvSpPr>
          <p:cNvPr id="5" name="Tijdelijke aanduiding voor tekst 4">
            <a:extLst>
              <a:ext uri="{FF2B5EF4-FFF2-40B4-BE49-F238E27FC236}">
                <a16:creationId xmlns:a16="http://schemas.microsoft.com/office/drawing/2014/main" id="{40ACBF3F-0220-7ECC-F1DD-CCCE9FF527F0}"/>
              </a:ext>
            </a:extLst>
          </p:cNvPr>
          <p:cNvSpPr>
            <a:spLocks noGrp="1"/>
          </p:cNvSpPr>
          <p:nvPr>
            <p:ph type="body" sz="quarter" idx="13"/>
          </p:nvPr>
        </p:nvSpPr>
        <p:spPr/>
        <p:txBody>
          <a:bodyPr/>
          <a:lstStyle/>
          <a:p>
            <a:pPr marL="0" indent="0">
              <a:buNone/>
            </a:pPr>
            <a:r>
              <a:rPr lang="nl-NL" dirty="0"/>
              <a:t>Systeemdenken kent verschillende stappen van rekening houden met, want niet enkel één actor heeft invloed op onze leefomgeving.</a:t>
            </a:r>
          </a:p>
        </p:txBody>
      </p:sp>
      <p:sp>
        <p:nvSpPr>
          <p:cNvPr id="7" name="Tijdelijke aanduiding voor tekst 6">
            <a:extLst>
              <a:ext uri="{FF2B5EF4-FFF2-40B4-BE49-F238E27FC236}">
                <a16:creationId xmlns:a16="http://schemas.microsoft.com/office/drawing/2014/main" id="{E2E2F1D0-A813-19B9-CAC6-2932AF8FAF1E}"/>
              </a:ext>
            </a:extLst>
          </p:cNvPr>
          <p:cNvSpPr>
            <a:spLocks noGrp="1"/>
          </p:cNvSpPr>
          <p:nvPr>
            <p:ph type="body" sz="quarter" idx="15"/>
          </p:nvPr>
        </p:nvSpPr>
        <p:spPr/>
        <p:txBody>
          <a:bodyPr/>
          <a:lstStyle/>
          <a:p>
            <a:endParaRPr lang="nl-NL"/>
          </a:p>
        </p:txBody>
      </p:sp>
      <p:pic>
        <p:nvPicPr>
          <p:cNvPr id="6146" name="Picture 2" descr="Systeemdenken - Wikipedia">
            <a:extLst>
              <a:ext uri="{FF2B5EF4-FFF2-40B4-BE49-F238E27FC236}">
                <a16:creationId xmlns:a16="http://schemas.microsoft.com/office/drawing/2014/main" id="{C54AE1C1-CDD9-ACFB-9983-786E5CEEFEDE}"/>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6134" r="613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171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F7D7918C-C4C6-4067-8628-25ACC4685D44}"/>
              </a:ext>
            </a:extLst>
          </p:cNvPr>
          <p:cNvSpPr>
            <a:spLocks noGrp="1"/>
          </p:cNvSpPr>
          <p:nvPr>
            <p:ph type="title"/>
          </p:nvPr>
        </p:nvSpPr>
        <p:spPr>
          <a:xfrm>
            <a:off x="2639616" y="332656"/>
            <a:ext cx="8860565" cy="648072"/>
          </a:xfrm>
        </p:spPr>
        <p:txBody>
          <a:bodyPr/>
          <a:lstStyle/>
          <a:p>
            <a:r>
              <a:rPr lang="en-US" dirty="0" err="1"/>
              <a:t>Circulaire</a:t>
            </a:r>
            <a:r>
              <a:rPr lang="en-US" dirty="0"/>
              <a:t> skills </a:t>
            </a:r>
          </a:p>
        </p:txBody>
      </p:sp>
      <p:pic>
        <p:nvPicPr>
          <p:cNvPr id="6146" name="Picture 2" descr="Circular skills">
            <a:extLst>
              <a:ext uri="{FF2B5EF4-FFF2-40B4-BE49-F238E27FC236}">
                <a16:creationId xmlns:a16="http://schemas.microsoft.com/office/drawing/2014/main" id="{E458D530-148C-48B9-9FE4-7749879ACC3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83241" y="1"/>
            <a:ext cx="12275242" cy="6858000"/>
          </a:xfrm>
          <a:prstGeom prst="rect">
            <a:avLst/>
          </a:prstGeom>
          <a:solidFill>
            <a:srgbClr val="FFFFFF"/>
          </a:solidFill>
        </p:spPr>
      </p:pic>
    </p:spTree>
    <p:extLst>
      <p:ext uri="{BB962C8B-B14F-4D97-AF65-F5344CB8AC3E}">
        <p14:creationId xmlns:p14="http://schemas.microsoft.com/office/powerpoint/2010/main" val="860861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B4A7A6-A751-4CAF-C49E-FA714481CE3D}"/>
              </a:ext>
            </a:extLst>
          </p:cNvPr>
          <p:cNvSpPr>
            <a:spLocks noGrp="1"/>
          </p:cNvSpPr>
          <p:nvPr>
            <p:ph type="title"/>
          </p:nvPr>
        </p:nvSpPr>
        <p:spPr/>
        <p:txBody>
          <a:bodyPr/>
          <a:lstStyle/>
          <a:p>
            <a:r>
              <a:rPr lang="nl-NL" dirty="0"/>
              <a:t>Systeemdenken in de praktijk</a:t>
            </a:r>
          </a:p>
        </p:txBody>
      </p:sp>
      <p:sp>
        <p:nvSpPr>
          <p:cNvPr id="3" name="Tijdelijke aanduiding voor tekst 2">
            <a:extLst>
              <a:ext uri="{FF2B5EF4-FFF2-40B4-BE49-F238E27FC236}">
                <a16:creationId xmlns:a16="http://schemas.microsoft.com/office/drawing/2014/main" id="{0FB77E21-26CD-CBC8-798C-5AAF33982BFB}"/>
              </a:ext>
            </a:extLst>
          </p:cNvPr>
          <p:cNvSpPr>
            <a:spLocks noGrp="1"/>
          </p:cNvSpPr>
          <p:nvPr>
            <p:ph type="body" sz="quarter" idx="13"/>
          </p:nvPr>
        </p:nvSpPr>
        <p:spPr/>
        <p:txBody>
          <a:bodyPr/>
          <a:lstStyle/>
          <a:p>
            <a:pPr marL="0" indent="0">
              <a:buNone/>
            </a:pPr>
            <a:r>
              <a:rPr lang="nl-NL" dirty="0"/>
              <a:t>Teken op een A4 drie stippen en verbind deze met elkaar. Zet er volgens één stip bij en zorg dat deze met iedere stip wordt verbonden. Herhaal dit tot dat je bij 10 stippen bent. </a:t>
            </a:r>
          </a:p>
          <a:p>
            <a:pPr marL="0" indent="0">
              <a:buNone/>
            </a:pPr>
            <a:endParaRPr lang="nl-NL" dirty="0"/>
          </a:p>
          <a:p>
            <a:pPr marL="0" indent="0">
              <a:buNone/>
            </a:pPr>
            <a:r>
              <a:rPr lang="nl-NL" dirty="0"/>
              <a:t>Hoeveel lijnen worden er getrokken?</a:t>
            </a:r>
          </a:p>
          <a:p>
            <a:pPr marL="0" indent="0">
              <a:buNone/>
            </a:pPr>
            <a:endParaRPr lang="nl-NL" dirty="0"/>
          </a:p>
          <a:p>
            <a:pPr marL="0" indent="0">
              <a:buNone/>
            </a:pPr>
            <a:endParaRPr lang="nl-NL" dirty="0"/>
          </a:p>
        </p:txBody>
      </p:sp>
      <p:pic>
        <p:nvPicPr>
          <p:cNvPr id="7170" name="Picture 2" descr="Jadranka Njegovan (HR/NL), beeldmateriaal, Galerie Phoebus Rotterdam.">
            <a:extLst>
              <a:ext uri="{FF2B5EF4-FFF2-40B4-BE49-F238E27FC236}">
                <a16:creationId xmlns:a16="http://schemas.microsoft.com/office/drawing/2014/main" id="{EBC5AFD1-0FD7-7A00-A053-57062F9B0119}"/>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8185" t="853" r="28489" b="-853"/>
          <a:stretch/>
        </p:blipFill>
        <p:spPr bwMode="auto">
          <a:xfrm>
            <a:off x="6260668" y="102726"/>
            <a:ext cx="5836376" cy="6652548"/>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tekst 4">
            <a:extLst>
              <a:ext uri="{FF2B5EF4-FFF2-40B4-BE49-F238E27FC236}">
                <a16:creationId xmlns:a16="http://schemas.microsoft.com/office/drawing/2014/main" id="{57768012-3886-CB36-9C0C-8D06B3712593}"/>
              </a:ext>
            </a:extLst>
          </p:cNvPr>
          <p:cNvSpPr>
            <a:spLocks noGrp="1"/>
          </p:cNvSpPr>
          <p:nvPr>
            <p:ph type="body" sz="quarter" idx="15"/>
          </p:nvPr>
        </p:nvSpPr>
        <p:spPr/>
        <p:txBody>
          <a:bodyPr/>
          <a:lstStyle/>
          <a:p>
            <a:endParaRPr lang="nl-NL"/>
          </a:p>
        </p:txBody>
      </p:sp>
    </p:spTree>
    <p:extLst>
      <p:ext uri="{BB962C8B-B14F-4D97-AF65-F5344CB8AC3E}">
        <p14:creationId xmlns:p14="http://schemas.microsoft.com/office/powerpoint/2010/main" val="2775940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DDAD6A3D-8317-714A-A487-38ACF1308F38}"/>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1" r="50468" b="2973"/>
          <a:stretch/>
        </p:blipFill>
        <p:spPr bwMode="auto">
          <a:xfrm>
            <a:off x="371475" y="1700213"/>
            <a:ext cx="5444534" cy="3796820"/>
          </a:xfrm>
          <a:prstGeom prst="rect">
            <a:avLst/>
          </a:prstGeom>
          <a:noFill/>
          <a:extLst>
            <a:ext uri="{909E8E84-426E-40DD-AFC4-6F175D3DCCD1}">
              <a14:hiddenFill xmlns:a14="http://schemas.microsoft.com/office/drawing/2010/main">
                <a:solidFill>
                  <a:srgbClr val="FFFFFF"/>
                </a:solidFill>
              </a14:hiddenFill>
            </a:ext>
          </a:extLst>
        </p:spPr>
      </p:pic>
      <p:sp>
        <p:nvSpPr>
          <p:cNvPr id="18" name="Tijdelijke aanduiding voor tekst 17">
            <a:extLst>
              <a:ext uri="{FF2B5EF4-FFF2-40B4-BE49-F238E27FC236}">
                <a16:creationId xmlns:a16="http://schemas.microsoft.com/office/drawing/2014/main" id="{4CA07C4D-5E3B-DACC-9E62-CDD550CE2C8C}"/>
              </a:ext>
            </a:extLst>
          </p:cNvPr>
          <p:cNvSpPr>
            <a:spLocks noGrp="1"/>
          </p:cNvSpPr>
          <p:nvPr>
            <p:ph type="body" sz="quarter" idx="13"/>
          </p:nvPr>
        </p:nvSpPr>
        <p:spPr/>
        <p:txBody>
          <a:bodyPr/>
          <a:lstStyle/>
          <a:p>
            <a:pPr marL="0" indent="0">
              <a:buNone/>
            </a:pPr>
            <a:r>
              <a:rPr lang="nl-NL" dirty="0"/>
              <a:t>Wat zijn de voordelen van dit model.</a:t>
            </a:r>
          </a:p>
        </p:txBody>
      </p:sp>
      <p:sp>
        <p:nvSpPr>
          <p:cNvPr id="17" name="Titel 16">
            <a:extLst>
              <a:ext uri="{FF2B5EF4-FFF2-40B4-BE49-F238E27FC236}">
                <a16:creationId xmlns:a16="http://schemas.microsoft.com/office/drawing/2014/main" id="{D41425CD-D78F-C59E-952D-B3DDCCD90C14}"/>
              </a:ext>
            </a:extLst>
          </p:cNvPr>
          <p:cNvSpPr>
            <a:spLocks noGrp="1"/>
          </p:cNvSpPr>
          <p:nvPr>
            <p:ph type="title"/>
          </p:nvPr>
        </p:nvSpPr>
        <p:spPr/>
        <p:txBody>
          <a:bodyPr/>
          <a:lstStyle/>
          <a:p>
            <a:r>
              <a:rPr lang="nl-NL" dirty="0"/>
              <a:t>“oud” economisch handelen</a:t>
            </a:r>
          </a:p>
        </p:txBody>
      </p:sp>
      <p:pic>
        <p:nvPicPr>
          <p:cNvPr id="9220" name="Picture 4" descr="Helicopter View - Office Guy Cartoons">
            <a:extLst>
              <a:ext uri="{FF2B5EF4-FFF2-40B4-BE49-F238E27FC236}">
                <a16:creationId xmlns:a16="http://schemas.microsoft.com/office/drawing/2014/main" id="{4F0F4A39-5B64-09EC-401E-FEC0DA39E5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5376" y="2666834"/>
            <a:ext cx="3999794" cy="283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20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CCFD5B5-92AD-3224-C2BE-BE1DE641BE31}"/>
              </a:ext>
            </a:extLst>
          </p:cNvPr>
          <p:cNvSpPr>
            <a:spLocks noGrp="1"/>
          </p:cNvSpPr>
          <p:nvPr>
            <p:ph type="title"/>
          </p:nvPr>
        </p:nvSpPr>
        <p:spPr>
          <a:xfrm>
            <a:off x="609601" y="273050"/>
            <a:ext cx="6379674" cy="1162050"/>
          </a:xfrm>
        </p:spPr>
        <p:txBody>
          <a:bodyPr/>
          <a:lstStyle/>
          <a:p>
            <a:r>
              <a:rPr lang="nl-NL" sz="2800" dirty="0"/>
              <a:t>Verschillen tussen lineair en circulair</a:t>
            </a:r>
          </a:p>
        </p:txBody>
      </p:sp>
      <p:graphicFrame>
        <p:nvGraphicFramePr>
          <p:cNvPr id="9" name="Tabel 9">
            <a:extLst>
              <a:ext uri="{FF2B5EF4-FFF2-40B4-BE49-F238E27FC236}">
                <a16:creationId xmlns:a16="http://schemas.microsoft.com/office/drawing/2014/main" id="{EE813DC4-E7F6-3F3D-7465-4EB5898AE813}"/>
              </a:ext>
            </a:extLst>
          </p:cNvPr>
          <p:cNvGraphicFramePr>
            <a:graphicFrameLocks noGrp="1"/>
          </p:cNvGraphicFramePr>
          <p:nvPr>
            <p:ph idx="1"/>
            <p:extLst>
              <p:ext uri="{D42A27DB-BD31-4B8C-83A1-F6EECF244321}">
                <p14:modId xmlns:p14="http://schemas.microsoft.com/office/powerpoint/2010/main" val="2795958207"/>
              </p:ext>
            </p:extLst>
          </p:nvPr>
        </p:nvGraphicFramePr>
        <p:xfrm>
          <a:off x="609601" y="1701849"/>
          <a:ext cx="8746779" cy="4065206"/>
        </p:xfrm>
        <a:graphic>
          <a:graphicData uri="http://schemas.openxmlformats.org/drawingml/2006/table">
            <a:tbl>
              <a:tblPr firstRow="1" bandRow="1">
                <a:tableStyleId>{073A0DAA-6AF3-43AB-8588-CEC1D06C72B9}</a:tableStyleId>
              </a:tblPr>
              <a:tblGrid>
                <a:gridCol w="2915593">
                  <a:extLst>
                    <a:ext uri="{9D8B030D-6E8A-4147-A177-3AD203B41FA5}">
                      <a16:colId xmlns:a16="http://schemas.microsoft.com/office/drawing/2014/main" val="2946228060"/>
                    </a:ext>
                  </a:extLst>
                </a:gridCol>
                <a:gridCol w="2915593">
                  <a:extLst>
                    <a:ext uri="{9D8B030D-6E8A-4147-A177-3AD203B41FA5}">
                      <a16:colId xmlns:a16="http://schemas.microsoft.com/office/drawing/2014/main" val="3027474393"/>
                    </a:ext>
                  </a:extLst>
                </a:gridCol>
                <a:gridCol w="2915593">
                  <a:extLst>
                    <a:ext uri="{9D8B030D-6E8A-4147-A177-3AD203B41FA5}">
                      <a16:colId xmlns:a16="http://schemas.microsoft.com/office/drawing/2014/main" val="1421194686"/>
                    </a:ext>
                  </a:extLst>
                </a:gridCol>
              </a:tblGrid>
              <a:tr h="496254">
                <a:tc>
                  <a:txBody>
                    <a:bodyPr/>
                    <a:lstStyle/>
                    <a:p>
                      <a:endParaRPr lang="nl-NL" dirty="0"/>
                    </a:p>
                  </a:txBody>
                  <a:tcPr/>
                </a:tc>
                <a:tc>
                  <a:txBody>
                    <a:bodyPr/>
                    <a:lstStyle/>
                    <a:p>
                      <a:r>
                        <a:rPr lang="nl-NL" dirty="0"/>
                        <a:t>Lineair</a:t>
                      </a:r>
                    </a:p>
                  </a:txBody>
                  <a:tcPr/>
                </a:tc>
                <a:tc>
                  <a:txBody>
                    <a:bodyPr/>
                    <a:lstStyle/>
                    <a:p>
                      <a:r>
                        <a:rPr lang="nl-NL" dirty="0"/>
                        <a:t>Circulair</a:t>
                      </a:r>
                    </a:p>
                  </a:txBody>
                  <a:tcPr/>
                </a:tc>
                <a:extLst>
                  <a:ext uri="{0D108BD9-81ED-4DB2-BD59-A6C34878D82A}">
                    <a16:rowId xmlns:a16="http://schemas.microsoft.com/office/drawing/2014/main" val="461874216"/>
                  </a:ext>
                </a:extLst>
              </a:tr>
              <a:tr h="856549">
                <a:tc>
                  <a:txBody>
                    <a:bodyPr/>
                    <a:lstStyle/>
                    <a:p>
                      <a:r>
                        <a:rPr lang="nl-NL" b="1" dirty="0"/>
                        <a:t>Stappenplan</a:t>
                      </a:r>
                    </a:p>
                  </a:txBody>
                  <a:tcPr/>
                </a:tc>
                <a:tc>
                  <a:txBody>
                    <a:bodyPr/>
                    <a:lstStyle/>
                    <a:p>
                      <a:r>
                        <a:rPr lang="nl-NL" dirty="0"/>
                        <a:t>Take-Make-</a:t>
                      </a:r>
                      <a:r>
                        <a:rPr lang="nl-NL" dirty="0" err="1"/>
                        <a:t>Dispose</a:t>
                      </a:r>
                      <a:endParaRPr lang="nl-NL" dirty="0"/>
                    </a:p>
                  </a:txBody>
                  <a:tcPr/>
                </a:tc>
                <a:tc>
                  <a:txBody>
                    <a:bodyPr/>
                    <a:lstStyle/>
                    <a:p>
                      <a:r>
                        <a:rPr lang="nl-NL" dirty="0" err="1"/>
                        <a:t>Reduce</a:t>
                      </a:r>
                      <a:r>
                        <a:rPr lang="nl-NL" dirty="0"/>
                        <a:t>-</a:t>
                      </a:r>
                      <a:r>
                        <a:rPr lang="nl-NL" dirty="0" err="1"/>
                        <a:t>Reuse</a:t>
                      </a:r>
                      <a:r>
                        <a:rPr lang="nl-NL" dirty="0"/>
                        <a:t>-Recycle</a:t>
                      </a:r>
                    </a:p>
                  </a:txBody>
                  <a:tcPr/>
                </a:tc>
                <a:extLst>
                  <a:ext uri="{0D108BD9-81ED-4DB2-BD59-A6C34878D82A}">
                    <a16:rowId xmlns:a16="http://schemas.microsoft.com/office/drawing/2014/main" val="1586806139"/>
                  </a:ext>
                </a:extLst>
              </a:tr>
              <a:tr h="496254">
                <a:tc>
                  <a:txBody>
                    <a:bodyPr/>
                    <a:lstStyle/>
                    <a:p>
                      <a:r>
                        <a:rPr lang="nl-NL" b="1" dirty="0"/>
                        <a:t>Focus</a:t>
                      </a:r>
                    </a:p>
                  </a:txBody>
                  <a:tcPr/>
                </a:tc>
                <a:tc>
                  <a:txBody>
                    <a:bodyPr/>
                    <a:lstStyle/>
                    <a:p>
                      <a:r>
                        <a:rPr lang="nl-NL" dirty="0" err="1"/>
                        <a:t>Eco</a:t>
                      </a:r>
                      <a:r>
                        <a:rPr lang="nl-NL" dirty="0"/>
                        <a:t>-efficiëntie</a:t>
                      </a:r>
                    </a:p>
                  </a:txBody>
                  <a:tcPr/>
                </a:tc>
                <a:tc>
                  <a:txBody>
                    <a:bodyPr/>
                    <a:lstStyle/>
                    <a:p>
                      <a:r>
                        <a:rPr lang="nl-NL" dirty="0" err="1"/>
                        <a:t>Eco</a:t>
                      </a:r>
                      <a:r>
                        <a:rPr lang="nl-NL" dirty="0"/>
                        <a:t>-effectiviteit</a:t>
                      </a:r>
                    </a:p>
                  </a:txBody>
                  <a:tcPr/>
                </a:tc>
                <a:extLst>
                  <a:ext uri="{0D108BD9-81ED-4DB2-BD59-A6C34878D82A}">
                    <a16:rowId xmlns:a16="http://schemas.microsoft.com/office/drawing/2014/main" val="1819834670"/>
                  </a:ext>
                </a:extLst>
              </a:tr>
              <a:tr h="1223641">
                <a:tc>
                  <a:txBody>
                    <a:bodyPr/>
                    <a:lstStyle/>
                    <a:p>
                      <a:r>
                        <a:rPr lang="nl-NL" b="1" dirty="0"/>
                        <a:t>Systeemgrenzen</a:t>
                      </a:r>
                    </a:p>
                  </a:txBody>
                  <a:tcPr/>
                </a:tc>
                <a:tc>
                  <a:txBody>
                    <a:bodyPr/>
                    <a:lstStyle/>
                    <a:p>
                      <a:r>
                        <a:rPr lang="nl-NL" dirty="0"/>
                        <a:t>Korte termijn, van inkoop tot verkoop</a:t>
                      </a:r>
                    </a:p>
                  </a:txBody>
                  <a:tcPr/>
                </a:tc>
                <a:tc>
                  <a:txBody>
                    <a:bodyPr/>
                    <a:lstStyle/>
                    <a:p>
                      <a:r>
                        <a:rPr lang="nl-NL" dirty="0"/>
                        <a:t>Lange termijn, meerdere levenscycli</a:t>
                      </a:r>
                    </a:p>
                  </a:txBody>
                  <a:tcPr/>
                </a:tc>
                <a:extLst>
                  <a:ext uri="{0D108BD9-81ED-4DB2-BD59-A6C34878D82A}">
                    <a16:rowId xmlns:a16="http://schemas.microsoft.com/office/drawing/2014/main" val="3770435466"/>
                  </a:ext>
                </a:extLst>
              </a:tr>
              <a:tr h="496254">
                <a:tc>
                  <a:txBody>
                    <a:bodyPr/>
                    <a:lstStyle/>
                    <a:p>
                      <a:r>
                        <a:rPr lang="nl-NL" b="1" dirty="0"/>
                        <a:t>Hergebruiken</a:t>
                      </a:r>
                    </a:p>
                  </a:txBody>
                  <a:tcPr/>
                </a:tc>
                <a:tc>
                  <a:txBody>
                    <a:bodyPr/>
                    <a:lstStyle/>
                    <a:p>
                      <a:r>
                        <a:rPr lang="nl-NL" dirty="0" err="1"/>
                        <a:t>Downcycling</a:t>
                      </a:r>
                      <a:endParaRPr lang="nl-NL" dirty="0"/>
                    </a:p>
                  </a:txBody>
                  <a:tcPr/>
                </a:tc>
                <a:tc>
                  <a:txBody>
                    <a:bodyPr/>
                    <a:lstStyle/>
                    <a:p>
                      <a:r>
                        <a:rPr lang="nl-NL" dirty="0" err="1"/>
                        <a:t>Upcycling</a:t>
                      </a:r>
                      <a:endParaRPr lang="nl-NL" dirty="0"/>
                    </a:p>
                  </a:txBody>
                  <a:tcPr/>
                </a:tc>
                <a:extLst>
                  <a:ext uri="{0D108BD9-81ED-4DB2-BD59-A6C34878D82A}">
                    <a16:rowId xmlns:a16="http://schemas.microsoft.com/office/drawing/2014/main" val="1736413522"/>
                  </a:ext>
                </a:extLst>
              </a:tr>
              <a:tr h="496254">
                <a:tc>
                  <a:txBody>
                    <a:bodyPr/>
                    <a:lstStyle/>
                    <a:p>
                      <a:r>
                        <a:rPr lang="nl-NL" b="1" dirty="0"/>
                        <a:t>Businessmodel</a:t>
                      </a:r>
                    </a:p>
                  </a:txBody>
                  <a:tcPr/>
                </a:tc>
                <a:tc>
                  <a:txBody>
                    <a:bodyPr/>
                    <a:lstStyle/>
                    <a:p>
                      <a:r>
                        <a:rPr lang="nl-NL" dirty="0"/>
                        <a:t>Producten</a:t>
                      </a:r>
                    </a:p>
                  </a:txBody>
                  <a:tcPr/>
                </a:tc>
                <a:tc>
                  <a:txBody>
                    <a:bodyPr/>
                    <a:lstStyle/>
                    <a:p>
                      <a:r>
                        <a:rPr lang="nl-NL" dirty="0"/>
                        <a:t>Diensten</a:t>
                      </a:r>
                    </a:p>
                  </a:txBody>
                  <a:tcPr/>
                </a:tc>
                <a:extLst>
                  <a:ext uri="{0D108BD9-81ED-4DB2-BD59-A6C34878D82A}">
                    <a16:rowId xmlns:a16="http://schemas.microsoft.com/office/drawing/2014/main" val="651134293"/>
                  </a:ext>
                </a:extLst>
              </a:tr>
            </a:tbl>
          </a:graphicData>
        </a:graphic>
      </p:graphicFrame>
    </p:spTree>
    <p:extLst>
      <p:ext uri="{BB962C8B-B14F-4D97-AF65-F5344CB8AC3E}">
        <p14:creationId xmlns:p14="http://schemas.microsoft.com/office/powerpoint/2010/main" val="1844665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F1F0E80D-FCF8-4141-AEC6-1E7D3365A148}"/>
              </a:ext>
            </a:extLst>
          </p:cNvPr>
          <p:cNvSpPr>
            <a:spLocks noGrp="1"/>
          </p:cNvSpPr>
          <p:nvPr>
            <p:ph type="title"/>
          </p:nvPr>
        </p:nvSpPr>
        <p:spPr>
          <a:xfrm>
            <a:off x="609601" y="273050"/>
            <a:ext cx="6295696" cy="688647"/>
          </a:xfrm>
        </p:spPr>
        <p:txBody>
          <a:bodyPr/>
          <a:lstStyle/>
          <a:p>
            <a:r>
              <a:rPr lang="en-US" dirty="0"/>
              <a:t>ECO efficient - </a:t>
            </a:r>
            <a:r>
              <a:rPr lang="en-US" dirty="0" err="1"/>
              <a:t>effectief</a:t>
            </a:r>
            <a:endParaRPr lang="en-US" dirty="0"/>
          </a:p>
        </p:txBody>
      </p:sp>
      <p:pic>
        <p:nvPicPr>
          <p:cNvPr id="3074" name="Picture 2">
            <a:extLst>
              <a:ext uri="{FF2B5EF4-FFF2-40B4-BE49-F238E27FC236}">
                <a16:creationId xmlns:a16="http://schemas.microsoft.com/office/drawing/2014/main" id="{5DD83F11-4790-4E00-B574-082EEFAD71B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001024" y="1970865"/>
            <a:ext cx="5581376" cy="2916269"/>
          </a:xfrm>
          <a:prstGeom prst="rect">
            <a:avLst/>
          </a:prstGeom>
          <a:solidFill>
            <a:srgbClr val="FFFFFF"/>
          </a:solidFill>
        </p:spPr>
      </p:pic>
      <p:sp>
        <p:nvSpPr>
          <p:cNvPr id="73" name="Text Placeholder 3">
            <a:extLst>
              <a:ext uri="{FF2B5EF4-FFF2-40B4-BE49-F238E27FC236}">
                <a16:creationId xmlns:a16="http://schemas.microsoft.com/office/drawing/2014/main" id="{AD21325F-9E03-483A-BFE4-0BB93F6A03C8}"/>
              </a:ext>
            </a:extLst>
          </p:cNvPr>
          <p:cNvSpPr>
            <a:spLocks noGrp="1"/>
          </p:cNvSpPr>
          <p:nvPr>
            <p:ph type="body" sz="half" idx="2"/>
          </p:nvPr>
        </p:nvSpPr>
        <p:spPr>
          <a:xfrm>
            <a:off x="609600" y="1435101"/>
            <a:ext cx="5581376" cy="4691063"/>
          </a:xfrm>
        </p:spPr>
        <p:txBody>
          <a:bodyPr/>
          <a:lstStyle/>
          <a:p>
            <a:r>
              <a:rPr lang="nl-NL" b="1" dirty="0" err="1"/>
              <a:t>Lineare</a:t>
            </a:r>
            <a:r>
              <a:rPr lang="nl-NL" b="1" dirty="0"/>
              <a:t> economie </a:t>
            </a:r>
            <a:r>
              <a:rPr lang="nl-NL" dirty="0"/>
              <a:t>verduurzaming gericht op </a:t>
            </a:r>
            <a:r>
              <a:rPr lang="nl-NL" dirty="0" err="1"/>
              <a:t>eco</a:t>
            </a:r>
            <a:r>
              <a:rPr lang="nl-NL" dirty="0"/>
              <a:t>-efficiëntie. </a:t>
            </a:r>
          </a:p>
          <a:p>
            <a:endParaRPr lang="nl-NL" dirty="0"/>
          </a:p>
          <a:p>
            <a:r>
              <a:rPr lang="nl-NL" b="1" dirty="0"/>
              <a:t>Circulaire economie </a:t>
            </a:r>
            <a:r>
              <a:rPr lang="nl-NL" dirty="0"/>
              <a:t>verduurzaming gericht op </a:t>
            </a:r>
            <a:r>
              <a:rPr lang="nl-NL" dirty="0" err="1"/>
              <a:t>eco</a:t>
            </a:r>
            <a:r>
              <a:rPr lang="nl-NL" dirty="0"/>
              <a:t>-effectiviteit.</a:t>
            </a:r>
          </a:p>
          <a:p>
            <a:endParaRPr lang="nl-NL" dirty="0"/>
          </a:p>
          <a:p>
            <a:endParaRPr lang="nl-NL" dirty="0"/>
          </a:p>
          <a:p>
            <a:r>
              <a:rPr lang="nl-NL" b="1" dirty="0"/>
              <a:t>Voorbeeld rundvlees: </a:t>
            </a:r>
          </a:p>
          <a:p>
            <a:r>
              <a:rPr lang="nl-NL" dirty="0"/>
              <a:t>Koeien anders voeren, zodat ze minder methaangas uitstoten voor dezelfde hoeveelheid vlees. </a:t>
            </a:r>
          </a:p>
          <a:p>
            <a:endParaRPr lang="nl-NL" dirty="0"/>
          </a:p>
          <a:p>
            <a:r>
              <a:rPr lang="nl-NL" dirty="0"/>
              <a:t>Rundvlees wordt niet gemaakt door koeien maar door vleesvervangers. Planten die bijdrage aan een biodiversiteit. </a:t>
            </a:r>
          </a:p>
        </p:txBody>
      </p:sp>
    </p:spTree>
    <p:extLst>
      <p:ext uri="{BB962C8B-B14F-4D97-AF65-F5344CB8AC3E}">
        <p14:creationId xmlns:p14="http://schemas.microsoft.com/office/powerpoint/2010/main" val="223924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AD5A2B-2BF9-222B-14BE-C255C34E0185}"/>
              </a:ext>
            </a:extLst>
          </p:cNvPr>
          <p:cNvSpPr>
            <a:spLocks noGrp="1"/>
          </p:cNvSpPr>
          <p:nvPr>
            <p:ph type="title"/>
          </p:nvPr>
        </p:nvSpPr>
        <p:spPr>
          <a:xfrm>
            <a:off x="609601" y="273050"/>
            <a:ext cx="4011084" cy="777152"/>
          </a:xfrm>
        </p:spPr>
        <p:txBody>
          <a:bodyPr/>
          <a:lstStyle/>
          <a:p>
            <a:r>
              <a:rPr lang="nl-NL" dirty="0"/>
              <a:t>Casus </a:t>
            </a:r>
            <a:br>
              <a:rPr lang="nl-NL" dirty="0"/>
            </a:br>
            <a:r>
              <a:rPr lang="nl-NL" dirty="0"/>
              <a:t>voordelen circulaire economie</a:t>
            </a:r>
          </a:p>
        </p:txBody>
      </p:sp>
      <p:graphicFrame>
        <p:nvGraphicFramePr>
          <p:cNvPr id="5" name="Tabel 5">
            <a:extLst>
              <a:ext uri="{FF2B5EF4-FFF2-40B4-BE49-F238E27FC236}">
                <a16:creationId xmlns:a16="http://schemas.microsoft.com/office/drawing/2014/main" id="{46477478-E15F-608F-49AC-43A8383DC603}"/>
              </a:ext>
            </a:extLst>
          </p:cNvPr>
          <p:cNvGraphicFramePr>
            <a:graphicFrameLocks noGrp="1"/>
          </p:cNvGraphicFramePr>
          <p:nvPr>
            <p:ph idx="1"/>
            <p:extLst>
              <p:ext uri="{D42A27DB-BD31-4B8C-83A1-F6EECF244321}">
                <p14:modId xmlns:p14="http://schemas.microsoft.com/office/powerpoint/2010/main" val="3913145496"/>
              </p:ext>
            </p:extLst>
          </p:nvPr>
        </p:nvGraphicFramePr>
        <p:xfrm>
          <a:off x="4767263" y="273050"/>
          <a:ext cx="7061125" cy="5853114"/>
        </p:xfrm>
        <a:graphic>
          <a:graphicData uri="http://schemas.openxmlformats.org/drawingml/2006/table">
            <a:tbl>
              <a:tblPr firstRow="1" bandRow="1">
                <a:tableStyleId>{21E4AEA4-8DFA-4A89-87EB-49C32662AFE0}</a:tableStyleId>
              </a:tblPr>
              <a:tblGrid>
                <a:gridCol w="1733125">
                  <a:extLst>
                    <a:ext uri="{9D8B030D-6E8A-4147-A177-3AD203B41FA5}">
                      <a16:colId xmlns:a16="http://schemas.microsoft.com/office/drawing/2014/main" val="2424187913"/>
                    </a:ext>
                  </a:extLst>
                </a:gridCol>
                <a:gridCol w="2664000">
                  <a:extLst>
                    <a:ext uri="{9D8B030D-6E8A-4147-A177-3AD203B41FA5}">
                      <a16:colId xmlns:a16="http://schemas.microsoft.com/office/drawing/2014/main" val="2979337063"/>
                    </a:ext>
                  </a:extLst>
                </a:gridCol>
                <a:gridCol w="2664000">
                  <a:extLst>
                    <a:ext uri="{9D8B030D-6E8A-4147-A177-3AD203B41FA5}">
                      <a16:colId xmlns:a16="http://schemas.microsoft.com/office/drawing/2014/main" val="3697091126"/>
                    </a:ext>
                  </a:extLst>
                </a:gridCol>
              </a:tblGrid>
              <a:tr h="778374">
                <a:tc>
                  <a:txBody>
                    <a:bodyPr/>
                    <a:lstStyle/>
                    <a:p>
                      <a:endParaRPr lang="nl-NL" dirty="0"/>
                    </a:p>
                  </a:txBody>
                  <a:tcPr/>
                </a:tc>
                <a:tc>
                  <a:txBody>
                    <a:bodyPr/>
                    <a:lstStyle/>
                    <a:p>
                      <a:r>
                        <a:rPr lang="nl-NL" dirty="0"/>
                        <a:t>Huidige  economie</a:t>
                      </a:r>
                    </a:p>
                  </a:txBody>
                  <a:tcPr/>
                </a:tc>
                <a:tc>
                  <a:txBody>
                    <a:bodyPr/>
                    <a:lstStyle/>
                    <a:p>
                      <a:r>
                        <a:rPr lang="nl-NL" dirty="0"/>
                        <a:t>Circulaire economie </a:t>
                      </a:r>
                    </a:p>
                  </a:txBody>
                  <a:tcPr/>
                </a:tc>
                <a:extLst>
                  <a:ext uri="{0D108BD9-81ED-4DB2-BD59-A6C34878D82A}">
                    <a16:rowId xmlns:a16="http://schemas.microsoft.com/office/drawing/2014/main" val="2388604343"/>
                  </a:ext>
                </a:extLst>
              </a:tr>
              <a:tr h="1691580">
                <a:tc>
                  <a:txBody>
                    <a:bodyPr/>
                    <a:lstStyle/>
                    <a:p>
                      <a:r>
                        <a:rPr lang="nl-NL" dirty="0"/>
                        <a:t>Economische voordelen en/of nadelen</a:t>
                      </a:r>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15246709"/>
                  </a:ext>
                </a:extLst>
              </a:tr>
              <a:tr h="1691580">
                <a:tc>
                  <a:txBody>
                    <a:bodyPr/>
                    <a:lstStyle/>
                    <a:p>
                      <a:r>
                        <a:rPr lang="nl-NL" dirty="0"/>
                        <a:t>Ecologische voordelen en/of nadelen</a:t>
                      </a:r>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3219720759"/>
                  </a:ext>
                </a:extLst>
              </a:tr>
              <a:tr h="1691580">
                <a:tc>
                  <a:txBody>
                    <a:bodyPr/>
                    <a:lstStyle/>
                    <a:p>
                      <a:r>
                        <a:rPr lang="nl-NL" dirty="0"/>
                        <a:t>Sociale voordelen en/of nadelen</a:t>
                      </a:r>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4177018238"/>
                  </a:ext>
                </a:extLst>
              </a:tr>
            </a:tbl>
          </a:graphicData>
        </a:graphic>
      </p:graphicFrame>
      <p:sp>
        <p:nvSpPr>
          <p:cNvPr id="4" name="Tijdelijke aanduiding voor tekst 3">
            <a:extLst>
              <a:ext uri="{FF2B5EF4-FFF2-40B4-BE49-F238E27FC236}">
                <a16:creationId xmlns:a16="http://schemas.microsoft.com/office/drawing/2014/main" id="{BB3F009A-7DDD-861E-D8C7-066556624C0C}"/>
              </a:ext>
            </a:extLst>
          </p:cNvPr>
          <p:cNvSpPr>
            <a:spLocks noGrp="1"/>
          </p:cNvSpPr>
          <p:nvPr>
            <p:ph type="body" sz="half" idx="2"/>
          </p:nvPr>
        </p:nvSpPr>
        <p:spPr/>
        <p:txBody>
          <a:bodyPr/>
          <a:lstStyle/>
          <a:p>
            <a:r>
              <a:rPr lang="nl-NL" i="1" dirty="0"/>
              <a:t>Larry &amp; </a:t>
            </a:r>
            <a:r>
              <a:rPr lang="nl-NL" i="1" dirty="0" err="1"/>
              <a:t>Co.</a:t>
            </a:r>
            <a:r>
              <a:rPr lang="nl-NL" i="1" dirty="0"/>
              <a:t> een bedrijf dat zich aan het oriënteren is op het ondernemen in de circulaire economie. Alleen heeft de directeur Larry moeite met alle voordelen van een circulaire economie in kaart te brengen. </a:t>
            </a:r>
          </a:p>
          <a:p>
            <a:endParaRPr lang="nl-NL" i="1" dirty="0"/>
          </a:p>
          <a:p>
            <a:r>
              <a:rPr lang="nl-NL" i="1" dirty="0"/>
              <a:t>Aan jullie de taak om een overzicht te maken van de voordelen en/of nadelen van een circulaire economie. </a:t>
            </a:r>
          </a:p>
          <a:p>
            <a:endParaRPr lang="nl-NL" i="1" dirty="0"/>
          </a:p>
          <a:p>
            <a:r>
              <a:rPr lang="nl-NL" i="1" dirty="0"/>
              <a:t>Om jullie al deels op weg te helpen heeft het bedrijf Larry &amp; </a:t>
            </a:r>
            <a:r>
              <a:rPr lang="nl-NL" i="1" dirty="0" err="1"/>
              <a:t>Co.</a:t>
            </a:r>
            <a:r>
              <a:rPr lang="nl-NL" i="1" dirty="0"/>
              <a:t> al een opzet gemaakt in welke drie gebieden er gezocht kan worden naar ‘deze’ voordelen en/of nadelen.</a:t>
            </a:r>
          </a:p>
        </p:txBody>
      </p:sp>
    </p:spTree>
    <p:extLst>
      <p:ext uri="{BB962C8B-B14F-4D97-AF65-F5344CB8AC3E}">
        <p14:creationId xmlns:p14="http://schemas.microsoft.com/office/powerpoint/2010/main" val="4113666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1B9D17-52D8-42C6-B6D9-54D496FB5114}"/>
              </a:ext>
            </a:extLst>
          </p:cNvPr>
          <p:cNvSpPr>
            <a:spLocks noGrp="1"/>
          </p:cNvSpPr>
          <p:nvPr>
            <p:ph type="title"/>
          </p:nvPr>
        </p:nvSpPr>
        <p:spPr/>
        <p:txBody>
          <a:bodyPr/>
          <a:lstStyle/>
          <a:p>
            <a:r>
              <a:rPr lang="nl-NL" dirty="0"/>
              <a:t>Nadelen lineaire economie </a:t>
            </a:r>
          </a:p>
        </p:txBody>
      </p:sp>
      <p:pic>
        <p:nvPicPr>
          <p:cNvPr id="3074" name="Picture 2" descr="Rijksjaarverslag 2019: economische groei en werkgelegenheid |  Verantwoordingsdag | Rijksoverheid.nl">
            <a:extLst>
              <a:ext uri="{FF2B5EF4-FFF2-40B4-BE49-F238E27FC236}">
                <a16:creationId xmlns:a16="http://schemas.microsoft.com/office/drawing/2014/main" id="{E9BBB764-7DC4-4E67-9859-E99C273CBB0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7631" y="949089"/>
            <a:ext cx="4754564" cy="4754564"/>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7C93211C-A256-45BA-AEAD-A880F86F23BB}"/>
              </a:ext>
            </a:extLst>
          </p:cNvPr>
          <p:cNvPicPr>
            <a:picLocks noChangeAspect="1"/>
          </p:cNvPicPr>
          <p:nvPr/>
        </p:nvPicPr>
        <p:blipFill>
          <a:blip r:embed="rId4"/>
          <a:stretch>
            <a:fillRect/>
          </a:stretch>
        </p:blipFill>
        <p:spPr>
          <a:xfrm>
            <a:off x="4312436" y="4263339"/>
            <a:ext cx="3367542" cy="2407793"/>
          </a:xfrm>
          <a:prstGeom prst="rect">
            <a:avLst/>
          </a:prstGeom>
        </p:spPr>
      </p:pic>
      <p:pic>
        <p:nvPicPr>
          <p:cNvPr id="5" name="Afbeelding 4">
            <a:extLst>
              <a:ext uri="{FF2B5EF4-FFF2-40B4-BE49-F238E27FC236}">
                <a16:creationId xmlns:a16="http://schemas.microsoft.com/office/drawing/2014/main" id="{FB30F343-0CBE-4901-87A9-A8C51324AEE0}"/>
              </a:ext>
            </a:extLst>
          </p:cNvPr>
          <p:cNvPicPr>
            <a:picLocks noChangeAspect="1"/>
          </p:cNvPicPr>
          <p:nvPr/>
        </p:nvPicPr>
        <p:blipFill>
          <a:blip r:embed="rId5"/>
          <a:stretch>
            <a:fillRect/>
          </a:stretch>
        </p:blipFill>
        <p:spPr>
          <a:xfrm>
            <a:off x="6940219" y="1046489"/>
            <a:ext cx="4954150" cy="3096344"/>
          </a:xfrm>
          <a:prstGeom prst="rect">
            <a:avLst/>
          </a:prstGeom>
        </p:spPr>
      </p:pic>
    </p:spTree>
    <p:extLst>
      <p:ext uri="{BB962C8B-B14F-4D97-AF65-F5344CB8AC3E}">
        <p14:creationId xmlns:p14="http://schemas.microsoft.com/office/powerpoint/2010/main" val="2594326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F88D22-4335-46B8-936D-99AAF45227AE}"/>
              </a:ext>
            </a:extLst>
          </p:cNvPr>
          <p:cNvSpPr>
            <a:spLocks noGrp="1"/>
          </p:cNvSpPr>
          <p:nvPr>
            <p:ph type="title"/>
          </p:nvPr>
        </p:nvSpPr>
        <p:spPr>
          <a:xfrm>
            <a:off x="609601" y="273050"/>
            <a:ext cx="4011084" cy="1162050"/>
          </a:xfrm>
        </p:spPr>
        <p:txBody>
          <a:bodyPr anchor="b">
            <a:normAutofit/>
          </a:bodyPr>
          <a:lstStyle/>
          <a:p>
            <a:r>
              <a:rPr lang="nl-NL" dirty="0"/>
              <a:t>Ecologische nadelen</a:t>
            </a:r>
          </a:p>
        </p:txBody>
      </p:sp>
      <p:pic>
        <p:nvPicPr>
          <p:cNvPr id="5" name="Tijdelijke aanduiding voor inhoud 4">
            <a:extLst>
              <a:ext uri="{FF2B5EF4-FFF2-40B4-BE49-F238E27FC236}">
                <a16:creationId xmlns:a16="http://schemas.microsoft.com/office/drawing/2014/main" id="{DD5394A1-CD0A-4A0F-B4A8-50549500117F}"/>
              </a:ext>
            </a:extLst>
          </p:cNvPr>
          <p:cNvPicPr>
            <a:picLocks noGrp="1" noChangeAspect="1"/>
          </p:cNvPicPr>
          <p:nvPr>
            <p:ph idx="1"/>
          </p:nvPr>
        </p:nvPicPr>
        <p:blipFill rotWithShape="1">
          <a:blip r:embed="rId3"/>
          <a:srcRect r="-2" b="13628"/>
          <a:stretch/>
        </p:blipFill>
        <p:spPr>
          <a:xfrm>
            <a:off x="4911102" y="397032"/>
            <a:ext cx="6671297" cy="5729132"/>
          </a:xfrm>
          <a:prstGeom prst="rect">
            <a:avLst/>
          </a:prstGeom>
          <a:noFill/>
        </p:spPr>
      </p:pic>
      <p:sp>
        <p:nvSpPr>
          <p:cNvPr id="10" name="Text Placeholder 3">
            <a:extLst>
              <a:ext uri="{FF2B5EF4-FFF2-40B4-BE49-F238E27FC236}">
                <a16:creationId xmlns:a16="http://schemas.microsoft.com/office/drawing/2014/main" id="{D5D419F1-B42F-460D-87D1-0D7CDFABD891}"/>
              </a:ext>
            </a:extLst>
          </p:cNvPr>
          <p:cNvSpPr>
            <a:spLocks noGrp="1"/>
          </p:cNvSpPr>
          <p:nvPr>
            <p:ph type="body" sz="half" idx="2"/>
          </p:nvPr>
        </p:nvSpPr>
        <p:spPr>
          <a:xfrm>
            <a:off x="609601" y="1435101"/>
            <a:ext cx="4011084" cy="4691063"/>
          </a:xfrm>
        </p:spPr>
        <p:txBody>
          <a:bodyPr>
            <a:normAutofit/>
          </a:bodyPr>
          <a:lstStyle/>
          <a:p>
            <a:pPr marL="285750" indent="-285750">
              <a:buFontTx/>
              <a:buChar char="-"/>
            </a:pPr>
            <a:r>
              <a:rPr lang="en-US" sz="1800" dirty="0"/>
              <a:t>Plastic </a:t>
            </a:r>
            <a:r>
              <a:rPr lang="en-US" sz="1800" dirty="0" err="1"/>
              <a:t>soep</a:t>
            </a:r>
            <a:endParaRPr lang="en-US" sz="1800" dirty="0"/>
          </a:p>
          <a:p>
            <a:pPr marL="285750" indent="-285750">
              <a:buFontTx/>
              <a:buChar char="-"/>
            </a:pPr>
            <a:r>
              <a:rPr lang="en-US" sz="1800" dirty="0" err="1"/>
              <a:t>Opwarming</a:t>
            </a:r>
            <a:endParaRPr lang="en-US" sz="1800" dirty="0"/>
          </a:p>
          <a:p>
            <a:pPr marL="285750" indent="-285750">
              <a:buFontTx/>
              <a:buChar char="-"/>
            </a:pPr>
            <a:r>
              <a:rPr lang="en-US" sz="1800" dirty="0" err="1"/>
              <a:t>Landverzuring</a:t>
            </a:r>
            <a:endParaRPr lang="en-US" sz="1800" dirty="0"/>
          </a:p>
          <a:p>
            <a:pPr marL="285750" indent="-285750">
              <a:buFontTx/>
              <a:buChar char="-"/>
            </a:pPr>
            <a:r>
              <a:rPr lang="en-US" sz="1800" dirty="0"/>
              <a:t>Water </a:t>
            </a:r>
            <a:r>
              <a:rPr lang="en-US" sz="1800" dirty="0" err="1"/>
              <a:t>tekorten</a:t>
            </a:r>
            <a:endParaRPr lang="en-US" sz="1800" dirty="0"/>
          </a:p>
        </p:txBody>
      </p:sp>
    </p:spTree>
    <p:extLst>
      <p:ext uri="{BB962C8B-B14F-4D97-AF65-F5344CB8AC3E}">
        <p14:creationId xmlns:p14="http://schemas.microsoft.com/office/powerpoint/2010/main" val="2573629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A378E2-ED97-24D5-D057-148CE9DEA7EF}"/>
              </a:ext>
            </a:extLst>
          </p:cNvPr>
          <p:cNvSpPr>
            <a:spLocks noGrp="1"/>
          </p:cNvSpPr>
          <p:nvPr>
            <p:ph type="title"/>
          </p:nvPr>
        </p:nvSpPr>
        <p:spPr/>
        <p:txBody>
          <a:bodyPr/>
          <a:lstStyle/>
          <a:p>
            <a:r>
              <a:rPr lang="nl-NL" dirty="0"/>
              <a:t>lesdoelen</a:t>
            </a:r>
          </a:p>
        </p:txBody>
      </p:sp>
      <p:sp>
        <p:nvSpPr>
          <p:cNvPr id="3" name="Tijdelijke aanduiding voor inhoud 2">
            <a:extLst>
              <a:ext uri="{FF2B5EF4-FFF2-40B4-BE49-F238E27FC236}">
                <a16:creationId xmlns:a16="http://schemas.microsoft.com/office/drawing/2014/main" id="{6E961F09-36D8-3F91-CFF4-31C99402CAB0}"/>
              </a:ext>
            </a:extLst>
          </p:cNvPr>
          <p:cNvSpPr>
            <a:spLocks noGrp="1"/>
          </p:cNvSpPr>
          <p:nvPr>
            <p:ph idx="1"/>
          </p:nvPr>
        </p:nvSpPr>
        <p:spPr/>
        <p:txBody>
          <a:bodyPr/>
          <a:lstStyle/>
          <a:p>
            <a:r>
              <a:rPr lang="nl-NL" dirty="0"/>
              <a:t>Je weet wat de definitie van circulaire economie is</a:t>
            </a:r>
          </a:p>
          <a:p>
            <a:r>
              <a:rPr lang="nl-NL" dirty="0"/>
              <a:t>Je weet wat het verschil is tussen de circulaire economie en “huidige” economie</a:t>
            </a:r>
          </a:p>
          <a:p>
            <a:r>
              <a:rPr lang="nl-NL" dirty="0"/>
              <a:t>Je kan uitleggen hoe materialen circuleren in een circulaire economie</a:t>
            </a:r>
          </a:p>
          <a:p>
            <a:r>
              <a:rPr lang="nl-NL" dirty="0"/>
              <a:t>Je kan uitleggen hoe de circulaire economie zich verhoudt tegenover duurzaamheid</a:t>
            </a:r>
          </a:p>
          <a:p>
            <a:r>
              <a:rPr lang="nl-NL" dirty="0"/>
              <a:t>Je weet hoe je circulaire economie meet</a:t>
            </a:r>
          </a:p>
          <a:p>
            <a:endParaRPr lang="nl-NL" dirty="0"/>
          </a:p>
        </p:txBody>
      </p:sp>
    </p:spTree>
    <p:extLst>
      <p:ext uri="{BB962C8B-B14F-4D97-AF65-F5344CB8AC3E}">
        <p14:creationId xmlns:p14="http://schemas.microsoft.com/office/powerpoint/2010/main" val="2458606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4F3187-FFC5-49E3-90B6-6562B4B8AF64}"/>
              </a:ext>
            </a:extLst>
          </p:cNvPr>
          <p:cNvSpPr>
            <a:spLocks noGrp="1"/>
          </p:cNvSpPr>
          <p:nvPr>
            <p:ph type="title"/>
          </p:nvPr>
        </p:nvSpPr>
        <p:spPr/>
        <p:txBody>
          <a:bodyPr/>
          <a:lstStyle/>
          <a:p>
            <a:r>
              <a:rPr lang="nl-NL" dirty="0"/>
              <a:t>Economische nadelen</a:t>
            </a:r>
          </a:p>
        </p:txBody>
      </p:sp>
      <p:sp>
        <p:nvSpPr>
          <p:cNvPr id="4" name="Tijdelijke aanduiding voor tekst 3">
            <a:extLst>
              <a:ext uri="{FF2B5EF4-FFF2-40B4-BE49-F238E27FC236}">
                <a16:creationId xmlns:a16="http://schemas.microsoft.com/office/drawing/2014/main" id="{D852F870-5396-4027-88CD-A063669F3962}"/>
              </a:ext>
            </a:extLst>
          </p:cNvPr>
          <p:cNvSpPr>
            <a:spLocks noGrp="1"/>
          </p:cNvSpPr>
          <p:nvPr>
            <p:ph type="body" sz="half" idx="2"/>
          </p:nvPr>
        </p:nvSpPr>
        <p:spPr/>
        <p:txBody>
          <a:bodyPr>
            <a:normAutofit/>
          </a:bodyPr>
          <a:lstStyle/>
          <a:p>
            <a:pPr marL="342900" indent="-342900">
              <a:buAutoNum type="arabicPeriod"/>
            </a:pPr>
            <a:r>
              <a:rPr lang="nl-NL" sz="1800" dirty="0"/>
              <a:t>Fluctuerende grondstofprijzen</a:t>
            </a:r>
          </a:p>
          <a:p>
            <a:pPr marL="342900" indent="-342900">
              <a:buAutoNum type="arabicPeriod"/>
            </a:pPr>
            <a:r>
              <a:rPr lang="nl-NL" sz="1800" dirty="0"/>
              <a:t>Kritische materialen</a:t>
            </a:r>
          </a:p>
          <a:p>
            <a:pPr marL="342900" indent="-342900">
              <a:buAutoNum type="arabicPeriod"/>
            </a:pPr>
            <a:r>
              <a:rPr lang="nl-NL" sz="1800" dirty="0"/>
              <a:t>Onderlinge afhankelijkheid</a:t>
            </a:r>
          </a:p>
          <a:p>
            <a:pPr marL="342900" indent="-342900">
              <a:buAutoNum type="arabicPeriod"/>
            </a:pPr>
            <a:r>
              <a:rPr lang="nl-NL" sz="1800" dirty="0"/>
              <a:t>Toename materiaalvraag</a:t>
            </a:r>
          </a:p>
        </p:txBody>
      </p:sp>
      <p:pic>
        <p:nvPicPr>
          <p:cNvPr id="7" name="Tijdelijke aanduiding voor inhoud 6">
            <a:extLst>
              <a:ext uri="{FF2B5EF4-FFF2-40B4-BE49-F238E27FC236}">
                <a16:creationId xmlns:a16="http://schemas.microsoft.com/office/drawing/2014/main" id="{19139D2C-3028-4C1B-9BBB-5E05FBFAD5B4}"/>
              </a:ext>
            </a:extLst>
          </p:cNvPr>
          <p:cNvPicPr>
            <a:picLocks noGrp="1" noChangeAspect="1"/>
          </p:cNvPicPr>
          <p:nvPr>
            <p:ph idx="1"/>
          </p:nvPr>
        </p:nvPicPr>
        <p:blipFill rotWithShape="1">
          <a:blip r:embed="rId3"/>
          <a:srcRect l="17261" t="37392" r="38542" b="13148"/>
          <a:stretch/>
        </p:blipFill>
        <p:spPr>
          <a:xfrm>
            <a:off x="4426491" y="1144588"/>
            <a:ext cx="7452470" cy="4691062"/>
          </a:xfrm>
        </p:spPr>
      </p:pic>
    </p:spTree>
    <p:extLst>
      <p:ext uri="{BB962C8B-B14F-4D97-AF65-F5344CB8AC3E}">
        <p14:creationId xmlns:p14="http://schemas.microsoft.com/office/powerpoint/2010/main" val="3469928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51A2C4-50FD-44BB-8062-FA3780FEB673}"/>
              </a:ext>
            </a:extLst>
          </p:cNvPr>
          <p:cNvSpPr>
            <a:spLocks noGrp="1"/>
          </p:cNvSpPr>
          <p:nvPr>
            <p:ph type="title"/>
          </p:nvPr>
        </p:nvSpPr>
        <p:spPr/>
        <p:txBody>
          <a:bodyPr/>
          <a:lstStyle/>
          <a:p>
            <a:r>
              <a:rPr lang="nl-NL" dirty="0"/>
              <a:t>Economische voordelen circulaire economie</a:t>
            </a:r>
          </a:p>
        </p:txBody>
      </p:sp>
      <p:pic>
        <p:nvPicPr>
          <p:cNvPr id="4" name="Tijdelijke aanduiding voor inhoud 3">
            <a:extLst>
              <a:ext uri="{FF2B5EF4-FFF2-40B4-BE49-F238E27FC236}">
                <a16:creationId xmlns:a16="http://schemas.microsoft.com/office/drawing/2014/main" id="{DBAA6CD1-470E-4734-B242-22284D840C34}"/>
              </a:ext>
            </a:extLst>
          </p:cNvPr>
          <p:cNvPicPr>
            <a:picLocks noGrp="1" noChangeAspect="1"/>
          </p:cNvPicPr>
          <p:nvPr>
            <p:ph idx="1"/>
          </p:nvPr>
        </p:nvPicPr>
        <p:blipFill>
          <a:blip r:embed="rId3"/>
          <a:stretch>
            <a:fillRect/>
          </a:stretch>
        </p:blipFill>
        <p:spPr>
          <a:xfrm>
            <a:off x="8053984" y="1075331"/>
            <a:ext cx="3446197" cy="2506325"/>
          </a:xfrm>
          <a:prstGeom prst="rect">
            <a:avLst/>
          </a:prstGeom>
        </p:spPr>
      </p:pic>
      <p:pic>
        <p:nvPicPr>
          <p:cNvPr id="5" name="Afbeelding 4">
            <a:extLst>
              <a:ext uri="{FF2B5EF4-FFF2-40B4-BE49-F238E27FC236}">
                <a16:creationId xmlns:a16="http://schemas.microsoft.com/office/drawing/2014/main" id="{E65AD006-612A-4564-BD91-35AFF2BB2D5C}"/>
              </a:ext>
            </a:extLst>
          </p:cNvPr>
          <p:cNvPicPr>
            <a:picLocks noChangeAspect="1"/>
          </p:cNvPicPr>
          <p:nvPr/>
        </p:nvPicPr>
        <p:blipFill>
          <a:blip r:embed="rId4"/>
          <a:stretch>
            <a:fillRect/>
          </a:stretch>
        </p:blipFill>
        <p:spPr>
          <a:xfrm>
            <a:off x="1344215" y="1521544"/>
            <a:ext cx="3335867" cy="2501900"/>
          </a:xfrm>
          <a:prstGeom prst="rect">
            <a:avLst/>
          </a:prstGeom>
        </p:spPr>
      </p:pic>
      <p:pic>
        <p:nvPicPr>
          <p:cNvPr id="6" name="Afbeelding 5">
            <a:extLst>
              <a:ext uri="{FF2B5EF4-FFF2-40B4-BE49-F238E27FC236}">
                <a16:creationId xmlns:a16="http://schemas.microsoft.com/office/drawing/2014/main" id="{7F477421-E531-4A7C-951E-B73B41661CC9}"/>
              </a:ext>
            </a:extLst>
          </p:cNvPr>
          <p:cNvPicPr>
            <a:picLocks noChangeAspect="1"/>
          </p:cNvPicPr>
          <p:nvPr/>
        </p:nvPicPr>
        <p:blipFill>
          <a:blip r:embed="rId5"/>
          <a:stretch>
            <a:fillRect/>
          </a:stretch>
        </p:blipFill>
        <p:spPr>
          <a:xfrm>
            <a:off x="5012217" y="4023444"/>
            <a:ext cx="5067139" cy="2501900"/>
          </a:xfrm>
          <a:prstGeom prst="rect">
            <a:avLst/>
          </a:prstGeom>
        </p:spPr>
      </p:pic>
    </p:spTree>
    <p:extLst>
      <p:ext uri="{BB962C8B-B14F-4D97-AF65-F5344CB8AC3E}">
        <p14:creationId xmlns:p14="http://schemas.microsoft.com/office/powerpoint/2010/main" val="3653888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081782-D5A2-4634-9E18-6D841AD961E7}"/>
              </a:ext>
            </a:extLst>
          </p:cNvPr>
          <p:cNvSpPr>
            <a:spLocks noGrp="1"/>
          </p:cNvSpPr>
          <p:nvPr>
            <p:ph type="title"/>
          </p:nvPr>
        </p:nvSpPr>
        <p:spPr>
          <a:xfrm>
            <a:off x="609600" y="274638"/>
            <a:ext cx="10972800" cy="1143000"/>
          </a:xfrm>
        </p:spPr>
        <p:txBody>
          <a:bodyPr anchor="ctr">
            <a:normAutofit/>
          </a:bodyPr>
          <a:lstStyle/>
          <a:p>
            <a:r>
              <a:rPr lang="nl-NL" dirty="0"/>
              <a:t>Economische groei</a:t>
            </a:r>
          </a:p>
        </p:txBody>
      </p:sp>
      <p:sp>
        <p:nvSpPr>
          <p:cNvPr id="4" name="Tijdelijke aanduiding voor tekst 3">
            <a:extLst>
              <a:ext uri="{FF2B5EF4-FFF2-40B4-BE49-F238E27FC236}">
                <a16:creationId xmlns:a16="http://schemas.microsoft.com/office/drawing/2014/main" id="{52889F76-5BCD-44AB-A325-F76D90F07B65}"/>
              </a:ext>
            </a:extLst>
          </p:cNvPr>
          <p:cNvSpPr>
            <a:spLocks noGrp="1"/>
          </p:cNvSpPr>
          <p:nvPr>
            <p:ph sz="half" idx="1"/>
          </p:nvPr>
        </p:nvSpPr>
        <p:spPr>
          <a:xfrm>
            <a:off x="609600" y="1600201"/>
            <a:ext cx="5384800" cy="4525963"/>
          </a:xfrm>
        </p:spPr>
        <p:txBody>
          <a:bodyPr>
            <a:normAutofit/>
          </a:bodyPr>
          <a:lstStyle/>
          <a:p>
            <a:pPr marL="0" indent="0">
              <a:buNone/>
            </a:pPr>
            <a:r>
              <a:rPr lang="nl-NL" sz="2400" dirty="0"/>
              <a:t>Effectiever omgaan met grondstoffen zou voor een wereldwijde groei van de economie betekenen </a:t>
            </a:r>
          </a:p>
          <a:p>
            <a:pPr marL="0" indent="0">
              <a:buNone/>
            </a:pPr>
            <a:r>
              <a:rPr lang="nl-NL" sz="2000" dirty="0"/>
              <a:t>(2 triljoen, </a:t>
            </a:r>
            <a:r>
              <a:rPr lang="nl-NL" sz="2000" b="0" i="0" dirty="0">
                <a:effectLst/>
              </a:rPr>
              <a:t>United Nations </a:t>
            </a:r>
            <a:r>
              <a:rPr lang="nl-NL" sz="2000" b="0" i="0" dirty="0" err="1">
                <a:effectLst/>
              </a:rPr>
              <a:t>Environmental</a:t>
            </a:r>
            <a:r>
              <a:rPr lang="nl-NL" sz="2000" b="0" i="0" dirty="0">
                <a:effectLst/>
              </a:rPr>
              <a:t> Plan </a:t>
            </a:r>
            <a:r>
              <a:rPr lang="nl-NL" sz="2000" dirty="0"/>
              <a:t> 2017).</a:t>
            </a:r>
          </a:p>
          <a:p>
            <a:pPr marL="0" indent="0">
              <a:buNone/>
            </a:pPr>
            <a:endParaRPr lang="nl-NL" sz="2000" dirty="0"/>
          </a:p>
          <a:p>
            <a:pPr marL="0" indent="0">
              <a:buNone/>
            </a:pPr>
            <a:r>
              <a:rPr lang="nl-NL" sz="2000" b="1" dirty="0"/>
              <a:t>Belangrijk….! Loskoppelen van de consumptie</a:t>
            </a:r>
          </a:p>
          <a:p>
            <a:endParaRPr lang="nl-NL" dirty="0"/>
          </a:p>
          <a:p>
            <a:endParaRPr lang="nl-NL" dirty="0"/>
          </a:p>
        </p:txBody>
      </p:sp>
      <p:pic>
        <p:nvPicPr>
          <p:cNvPr id="6146" name="Picture 2" descr="Grafisch of grafiek groei stock afbeelding. Afbeelding bestaande uit markt  - 52096179">
            <a:extLst>
              <a:ext uri="{FF2B5EF4-FFF2-40B4-BE49-F238E27FC236}">
                <a16:creationId xmlns:a16="http://schemas.microsoft.com/office/drawing/2014/main" id="{FC68F7C5-B0D6-478C-AB2C-5F30625F8C2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197600" y="2032350"/>
            <a:ext cx="5384800" cy="3661664"/>
          </a:xfrm>
          <a:prstGeom prst="rect">
            <a:avLst/>
          </a:prstGeom>
          <a:solidFill>
            <a:srgbClr val="FFFFFF"/>
          </a:solidFill>
        </p:spPr>
      </p:pic>
    </p:spTree>
    <p:extLst>
      <p:ext uri="{BB962C8B-B14F-4D97-AF65-F5344CB8AC3E}">
        <p14:creationId xmlns:p14="http://schemas.microsoft.com/office/powerpoint/2010/main" val="212580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479218-C5AE-4017-984E-8E4499D3D492}"/>
              </a:ext>
            </a:extLst>
          </p:cNvPr>
          <p:cNvSpPr>
            <a:spLocks noGrp="1"/>
          </p:cNvSpPr>
          <p:nvPr>
            <p:ph type="title"/>
          </p:nvPr>
        </p:nvSpPr>
        <p:spPr/>
        <p:txBody>
          <a:bodyPr/>
          <a:lstStyle/>
          <a:p>
            <a:r>
              <a:rPr lang="nl-NL" dirty="0"/>
              <a:t>Voordelen van de circulaire economie</a:t>
            </a:r>
          </a:p>
        </p:txBody>
      </p:sp>
      <p:pic>
        <p:nvPicPr>
          <p:cNvPr id="6" name="Tijdelijke aanduiding voor inhoud 5">
            <a:extLst>
              <a:ext uri="{FF2B5EF4-FFF2-40B4-BE49-F238E27FC236}">
                <a16:creationId xmlns:a16="http://schemas.microsoft.com/office/drawing/2014/main" id="{D8E0F40C-3287-4517-82A4-A2218C3200A1}"/>
              </a:ext>
            </a:extLst>
          </p:cNvPr>
          <p:cNvPicPr>
            <a:picLocks noGrp="1" noChangeAspect="1"/>
          </p:cNvPicPr>
          <p:nvPr>
            <p:ph idx="1"/>
          </p:nvPr>
        </p:nvPicPr>
        <p:blipFill rotWithShape="1">
          <a:blip r:embed="rId3"/>
          <a:srcRect l="22460" t="24678" r="31083" b="15989"/>
          <a:stretch/>
        </p:blipFill>
        <p:spPr>
          <a:xfrm>
            <a:off x="4983480" y="1045823"/>
            <a:ext cx="6944786" cy="4989217"/>
          </a:xfrm>
        </p:spPr>
      </p:pic>
      <p:sp>
        <p:nvSpPr>
          <p:cNvPr id="4" name="Tijdelijke aanduiding voor tekst 3">
            <a:extLst>
              <a:ext uri="{FF2B5EF4-FFF2-40B4-BE49-F238E27FC236}">
                <a16:creationId xmlns:a16="http://schemas.microsoft.com/office/drawing/2014/main" id="{2EC5BF98-78FD-4A9C-B582-5B21ECAAD1A4}"/>
              </a:ext>
            </a:extLst>
          </p:cNvPr>
          <p:cNvSpPr>
            <a:spLocks noGrp="1"/>
          </p:cNvSpPr>
          <p:nvPr>
            <p:ph type="body" sz="half" idx="2"/>
          </p:nvPr>
        </p:nvSpPr>
        <p:spPr>
          <a:xfrm>
            <a:off x="839788" y="2057400"/>
            <a:ext cx="3551143" cy="3811588"/>
          </a:xfrm>
        </p:spPr>
        <p:txBody>
          <a:bodyPr/>
          <a:lstStyle/>
          <a:p>
            <a:r>
              <a:rPr lang="nl-NL" dirty="0"/>
              <a:t>Financieel voordeel van 7,3 miljard (TNO, 2013)</a:t>
            </a:r>
          </a:p>
          <a:p>
            <a:endParaRPr lang="nl-NL" dirty="0"/>
          </a:p>
          <a:p>
            <a:r>
              <a:rPr lang="nl-NL" dirty="0"/>
              <a:t>Productie economie naar diensten economie, wat doet dit met de werkloosheid? </a:t>
            </a:r>
          </a:p>
          <a:p>
            <a:endParaRPr lang="nl-NL" dirty="0"/>
          </a:p>
          <a:p>
            <a:r>
              <a:rPr lang="nl-NL" dirty="0"/>
              <a:t>Ongeveer 54000 banen extra (NL)</a:t>
            </a:r>
          </a:p>
        </p:txBody>
      </p:sp>
    </p:spTree>
    <p:extLst>
      <p:ext uri="{BB962C8B-B14F-4D97-AF65-F5344CB8AC3E}">
        <p14:creationId xmlns:p14="http://schemas.microsoft.com/office/powerpoint/2010/main" val="251703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A378E2-ED97-24D5-D057-148CE9DEA7EF}"/>
              </a:ext>
            </a:extLst>
          </p:cNvPr>
          <p:cNvSpPr>
            <a:spLocks noGrp="1"/>
          </p:cNvSpPr>
          <p:nvPr>
            <p:ph type="title"/>
          </p:nvPr>
        </p:nvSpPr>
        <p:spPr/>
        <p:txBody>
          <a:bodyPr/>
          <a:lstStyle/>
          <a:p>
            <a:r>
              <a:rPr lang="nl-NL"/>
              <a:t>lesdoelen</a:t>
            </a:r>
            <a:endParaRPr lang="nl-NL" dirty="0"/>
          </a:p>
        </p:txBody>
      </p:sp>
      <p:sp>
        <p:nvSpPr>
          <p:cNvPr id="3" name="Tijdelijke aanduiding voor inhoud 2">
            <a:extLst>
              <a:ext uri="{FF2B5EF4-FFF2-40B4-BE49-F238E27FC236}">
                <a16:creationId xmlns:a16="http://schemas.microsoft.com/office/drawing/2014/main" id="{6E961F09-36D8-3F91-CFF4-31C99402CAB0}"/>
              </a:ext>
            </a:extLst>
          </p:cNvPr>
          <p:cNvSpPr>
            <a:spLocks noGrp="1"/>
          </p:cNvSpPr>
          <p:nvPr>
            <p:ph idx="1"/>
          </p:nvPr>
        </p:nvSpPr>
        <p:spPr/>
        <p:txBody>
          <a:bodyPr/>
          <a:lstStyle/>
          <a:p>
            <a:r>
              <a:rPr lang="nl-NL" dirty="0"/>
              <a:t>Je weet wat de definitie van circulaire economie is</a:t>
            </a:r>
          </a:p>
          <a:p>
            <a:r>
              <a:rPr lang="nl-NL" dirty="0"/>
              <a:t>Je weet wat het verschil is tussen de circulaire economie en “huidige” economie</a:t>
            </a:r>
          </a:p>
          <a:p>
            <a:r>
              <a:rPr lang="nl-NL" dirty="0"/>
              <a:t>Je kan uitleggen hoe materialen circuleren in een circulaire economie</a:t>
            </a:r>
          </a:p>
          <a:p>
            <a:r>
              <a:rPr lang="nl-NL" dirty="0"/>
              <a:t>Je kan uitleggen hoe de circulaire economie zich verhoudt tegenover duurzaamheid</a:t>
            </a:r>
          </a:p>
          <a:p>
            <a:r>
              <a:rPr lang="nl-NL" dirty="0"/>
              <a:t>Je weet hoe je circulaire economie meet</a:t>
            </a:r>
          </a:p>
          <a:p>
            <a:endParaRPr lang="nl-NL" dirty="0"/>
          </a:p>
        </p:txBody>
      </p:sp>
    </p:spTree>
    <p:extLst>
      <p:ext uri="{BB962C8B-B14F-4D97-AF65-F5344CB8AC3E}">
        <p14:creationId xmlns:p14="http://schemas.microsoft.com/office/powerpoint/2010/main" val="3369776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FB64DD-47B6-DC6A-E771-37E339392DE9}"/>
              </a:ext>
            </a:extLst>
          </p:cNvPr>
          <p:cNvSpPr>
            <a:spLocks noGrp="1"/>
          </p:cNvSpPr>
          <p:nvPr>
            <p:ph type="title"/>
          </p:nvPr>
        </p:nvSpPr>
        <p:spPr/>
        <p:txBody>
          <a:bodyPr/>
          <a:lstStyle/>
          <a:p>
            <a:r>
              <a:rPr lang="nl-NL" dirty="0"/>
              <a:t>Definitie circulaire economie</a:t>
            </a:r>
          </a:p>
        </p:txBody>
      </p:sp>
      <p:sp>
        <p:nvSpPr>
          <p:cNvPr id="3" name="Tijdelijke aanduiding voor inhoud 2">
            <a:extLst>
              <a:ext uri="{FF2B5EF4-FFF2-40B4-BE49-F238E27FC236}">
                <a16:creationId xmlns:a16="http://schemas.microsoft.com/office/drawing/2014/main" id="{A8B2CC70-E551-F1A2-2547-7046F1FE7A60}"/>
              </a:ext>
            </a:extLst>
          </p:cNvPr>
          <p:cNvSpPr>
            <a:spLocks noGrp="1"/>
          </p:cNvSpPr>
          <p:nvPr>
            <p:ph idx="1"/>
          </p:nvPr>
        </p:nvSpPr>
        <p:spPr/>
        <p:txBody>
          <a:bodyPr/>
          <a:lstStyle/>
          <a:p>
            <a:pPr marL="0" indent="0">
              <a:buNone/>
            </a:pPr>
            <a:r>
              <a:rPr lang="nl-NL" dirty="0"/>
              <a:t>Er zijn veel verschillende definities van een “circulaire economie”. Vaak richten de definities zich op grondstofgebruik en systeemverandering. Hieruit kunnen de volgende drie elementen worden gehaald:</a:t>
            </a:r>
          </a:p>
          <a:p>
            <a:pPr>
              <a:buFontTx/>
              <a:buChar char="-"/>
            </a:pPr>
            <a:r>
              <a:rPr lang="nl-NL" dirty="0"/>
              <a:t>Gesloten kringlopen</a:t>
            </a:r>
          </a:p>
          <a:p>
            <a:pPr>
              <a:buFontTx/>
              <a:buChar char="-"/>
            </a:pPr>
            <a:r>
              <a:rPr lang="nl-NL" dirty="0"/>
              <a:t>Hernieuwbare energie</a:t>
            </a:r>
          </a:p>
          <a:p>
            <a:pPr>
              <a:buFontTx/>
              <a:buChar char="-"/>
            </a:pPr>
            <a:r>
              <a:rPr lang="nl-NL" dirty="0"/>
              <a:t>Systeemdenken</a:t>
            </a:r>
          </a:p>
        </p:txBody>
      </p:sp>
    </p:spTree>
    <p:extLst>
      <p:ext uri="{BB962C8B-B14F-4D97-AF65-F5344CB8AC3E}">
        <p14:creationId xmlns:p14="http://schemas.microsoft.com/office/powerpoint/2010/main" val="2637438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EF3470E-533B-0786-2171-EB9EAEC15DFF}"/>
              </a:ext>
            </a:extLst>
          </p:cNvPr>
          <p:cNvSpPr>
            <a:spLocks noGrp="1"/>
          </p:cNvSpPr>
          <p:nvPr>
            <p:ph type="title"/>
          </p:nvPr>
        </p:nvSpPr>
        <p:spPr>
          <a:xfrm>
            <a:off x="371476" y="296863"/>
            <a:ext cx="10108030" cy="1160403"/>
          </a:xfrm>
        </p:spPr>
        <p:txBody>
          <a:bodyPr anchor="t">
            <a:normAutofit/>
          </a:bodyPr>
          <a:lstStyle/>
          <a:p>
            <a:r>
              <a:rPr lang="nl-NL" dirty="0"/>
              <a:t>Gesloten kringlopen</a:t>
            </a:r>
          </a:p>
        </p:txBody>
      </p:sp>
      <p:pic>
        <p:nvPicPr>
          <p:cNvPr id="1026" name="Picture 2" descr="Circulaire economie (kringloopeconomie) | HIER">
            <a:extLst>
              <a:ext uri="{FF2B5EF4-FFF2-40B4-BE49-F238E27FC236}">
                <a16:creationId xmlns:a16="http://schemas.microsoft.com/office/drawing/2014/main" id="{D6B2AA4C-7EAB-E9B5-EDED-052A04C7A07B}"/>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136" r="1" b="1138"/>
          <a:stretch/>
        </p:blipFill>
        <p:spPr bwMode="auto">
          <a:xfrm>
            <a:off x="371475" y="1709738"/>
            <a:ext cx="11449050" cy="4419599"/>
          </a:xfrm>
          <a:prstGeom prst="rect">
            <a:avLst/>
          </a:prstGeom>
          <a:solidFill>
            <a:srgbClr val="FFFFFF"/>
          </a:solidFill>
        </p:spPr>
      </p:pic>
    </p:spTree>
    <p:extLst>
      <p:ext uri="{BB962C8B-B14F-4D97-AF65-F5344CB8AC3E}">
        <p14:creationId xmlns:p14="http://schemas.microsoft.com/office/powerpoint/2010/main" val="3020101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59F4C4-4DF0-344C-6259-EB9CEFABD481}"/>
              </a:ext>
            </a:extLst>
          </p:cNvPr>
          <p:cNvSpPr>
            <a:spLocks noGrp="1"/>
          </p:cNvSpPr>
          <p:nvPr>
            <p:ph type="title"/>
          </p:nvPr>
        </p:nvSpPr>
        <p:spPr>
          <a:xfrm>
            <a:off x="609601" y="273050"/>
            <a:ext cx="4011084" cy="715778"/>
          </a:xfrm>
        </p:spPr>
        <p:txBody>
          <a:bodyPr/>
          <a:lstStyle/>
          <a:p>
            <a:r>
              <a:rPr lang="nl-NL" dirty="0"/>
              <a:t>Gesloten kringlopen</a:t>
            </a:r>
          </a:p>
        </p:txBody>
      </p:sp>
      <p:sp>
        <p:nvSpPr>
          <p:cNvPr id="4" name="Tijdelijke aanduiding voor tekst 3">
            <a:extLst>
              <a:ext uri="{FF2B5EF4-FFF2-40B4-BE49-F238E27FC236}">
                <a16:creationId xmlns:a16="http://schemas.microsoft.com/office/drawing/2014/main" id="{F1FC228F-20D4-2BAD-D3DD-DCCF19FCBF79}"/>
              </a:ext>
            </a:extLst>
          </p:cNvPr>
          <p:cNvSpPr>
            <a:spLocks noGrp="1"/>
          </p:cNvSpPr>
          <p:nvPr>
            <p:ph type="body" sz="half" idx="2"/>
          </p:nvPr>
        </p:nvSpPr>
        <p:spPr>
          <a:xfrm>
            <a:off x="609601" y="1127051"/>
            <a:ext cx="4011084" cy="4999113"/>
          </a:xfrm>
        </p:spPr>
        <p:txBody>
          <a:bodyPr/>
          <a:lstStyle/>
          <a:p>
            <a:pPr algn="just"/>
            <a:r>
              <a:rPr lang="nl-NL" dirty="0"/>
              <a:t>Om producten goed te kunnen blijven hergebruiken wordt er onderscheid gemaakt tussen de biologische en </a:t>
            </a:r>
            <a:r>
              <a:rPr lang="nl-NL"/>
              <a:t>technologische kringlopen.</a:t>
            </a:r>
            <a:endParaRPr lang="nl-NL" dirty="0"/>
          </a:p>
        </p:txBody>
      </p:sp>
      <p:pic>
        <p:nvPicPr>
          <p:cNvPr id="2050" name="Picture 2">
            <a:extLst>
              <a:ext uri="{FF2B5EF4-FFF2-40B4-BE49-F238E27FC236}">
                <a16:creationId xmlns:a16="http://schemas.microsoft.com/office/drawing/2014/main" id="{4FCBE874-F87C-6B88-10D1-D0579A02D49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67263" y="570721"/>
            <a:ext cx="6815137" cy="5257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860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FA93847-3F68-4BA2-B25C-DCA246AD98CC}"/>
              </a:ext>
            </a:extLst>
          </p:cNvPr>
          <p:cNvSpPr>
            <a:spLocks noGrp="1"/>
          </p:cNvSpPr>
          <p:nvPr>
            <p:ph type="title"/>
          </p:nvPr>
        </p:nvSpPr>
        <p:spPr>
          <a:xfrm>
            <a:off x="2639616" y="332656"/>
            <a:ext cx="9196784" cy="648072"/>
          </a:xfrm>
        </p:spPr>
        <p:txBody>
          <a:bodyPr/>
          <a:lstStyle/>
          <a:p>
            <a:r>
              <a:rPr lang="nl-NL" dirty="0"/>
              <a:t>Waarom wordt er meestal gesproken over drie </a:t>
            </a:r>
            <a:r>
              <a:rPr lang="nl-NL" dirty="0" err="1"/>
              <a:t>R-en</a:t>
            </a:r>
            <a:r>
              <a:rPr lang="nl-NL" dirty="0"/>
              <a:t>? </a:t>
            </a:r>
          </a:p>
        </p:txBody>
      </p:sp>
      <p:sp>
        <p:nvSpPr>
          <p:cNvPr id="6" name="Tijdelijke aanduiding voor inhoud 5">
            <a:extLst>
              <a:ext uri="{FF2B5EF4-FFF2-40B4-BE49-F238E27FC236}">
                <a16:creationId xmlns:a16="http://schemas.microsoft.com/office/drawing/2014/main" id="{27C1ADAF-E48E-4EBA-BA34-DD10A73D15A3}"/>
              </a:ext>
            </a:extLst>
          </p:cNvPr>
          <p:cNvSpPr>
            <a:spLocks noGrp="1"/>
          </p:cNvSpPr>
          <p:nvPr>
            <p:ph idx="1"/>
          </p:nvPr>
        </p:nvSpPr>
        <p:spPr/>
        <p:txBody>
          <a:bodyPr/>
          <a:lstStyle/>
          <a:p>
            <a:pPr marL="0" indent="0">
              <a:buNone/>
            </a:pPr>
            <a:r>
              <a:rPr lang="nl-NL" b="0" i="1" dirty="0">
                <a:solidFill>
                  <a:srgbClr val="333333"/>
                </a:solidFill>
                <a:effectLst/>
                <a:latin typeface="myriad-pro"/>
              </a:rPr>
              <a:t>“Veel bedrijven die met dit model aan de slag gaan, kiezen overigens voor een 3R-variant: niet elke </a:t>
            </a:r>
            <a:r>
              <a:rPr lang="nl-NL" b="0" i="1" dirty="0" err="1">
                <a:solidFill>
                  <a:srgbClr val="333333"/>
                </a:solidFill>
                <a:effectLst/>
                <a:latin typeface="myriad-pro"/>
              </a:rPr>
              <a:t>‘R</a:t>
            </a:r>
            <a:r>
              <a:rPr lang="nl-NL" b="0" i="1" dirty="0">
                <a:solidFill>
                  <a:srgbClr val="333333"/>
                </a:solidFill>
                <a:effectLst/>
                <a:latin typeface="myriad-pro"/>
              </a:rPr>
              <a:t>’ past in elk bedrijfsproces en 3 </a:t>
            </a:r>
            <a:r>
              <a:rPr lang="nl-NL" b="0" i="1" dirty="0" err="1">
                <a:solidFill>
                  <a:srgbClr val="333333"/>
                </a:solidFill>
                <a:effectLst/>
                <a:latin typeface="myriad-pro"/>
              </a:rPr>
              <a:t>R-en</a:t>
            </a:r>
            <a:r>
              <a:rPr lang="nl-NL" b="0" i="1" dirty="0">
                <a:solidFill>
                  <a:srgbClr val="333333"/>
                </a:solidFill>
                <a:effectLst/>
                <a:latin typeface="myriad-pro"/>
              </a:rPr>
              <a:t> communiceert makkelijker dan 9 of zelfs meer.” </a:t>
            </a:r>
            <a:endParaRPr lang="nl-NL" i="1" dirty="0"/>
          </a:p>
        </p:txBody>
      </p:sp>
      <p:pic>
        <p:nvPicPr>
          <p:cNvPr id="4" name="Afbeelding 3">
            <a:extLst>
              <a:ext uri="{FF2B5EF4-FFF2-40B4-BE49-F238E27FC236}">
                <a16:creationId xmlns:a16="http://schemas.microsoft.com/office/drawing/2014/main" id="{A0637C06-68E8-4D10-B9EE-C5D737B8DAD8}"/>
              </a:ext>
            </a:extLst>
          </p:cNvPr>
          <p:cNvPicPr>
            <a:picLocks noChangeAspect="1"/>
          </p:cNvPicPr>
          <p:nvPr/>
        </p:nvPicPr>
        <p:blipFill>
          <a:blip r:embed="rId3"/>
          <a:stretch>
            <a:fillRect/>
          </a:stretch>
        </p:blipFill>
        <p:spPr>
          <a:xfrm>
            <a:off x="3374008" y="2605676"/>
            <a:ext cx="5443984" cy="3919668"/>
          </a:xfrm>
          <a:prstGeom prst="rect">
            <a:avLst/>
          </a:prstGeom>
        </p:spPr>
      </p:pic>
    </p:spTree>
    <p:extLst>
      <p:ext uri="{BB962C8B-B14F-4D97-AF65-F5344CB8AC3E}">
        <p14:creationId xmlns:p14="http://schemas.microsoft.com/office/powerpoint/2010/main" val="142303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ndertitel 7">
            <a:extLst>
              <a:ext uri="{FF2B5EF4-FFF2-40B4-BE49-F238E27FC236}">
                <a16:creationId xmlns:a16="http://schemas.microsoft.com/office/drawing/2014/main" id="{ED1A0A02-FDC3-F741-77F3-34D374A9AA61}"/>
              </a:ext>
            </a:extLst>
          </p:cNvPr>
          <p:cNvSpPr>
            <a:spLocks noGrp="1"/>
          </p:cNvSpPr>
          <p:nvPr>
            <p:ph type="subTitle" idx="1"/>
          </p:nvPr>
        </p:nvSpPr>
        <p:spPr/>
        <p:txBody>
          <a:bodyPr/>
          <a:lstStyle/>
          <a:p>
            <a:r>
              <a:rPr lang="nl-NL" i="1" dirty="0"/>
              <a:t>De wet van behoud van energie is een behoudswet die stelt dat de totale hoeveelheid energie in een geïsoleerd systeem te allen tijde constant blijft.</a:t>
            </a:r>
          </a:p>
        </p:txBody>
      </p:sp>
      <p:sp>
        <p:nvSpPr>
          <p:cNvPr id="7" name="Titel 6">
            <a:extLst>
              <a:ext uri="{FF2B5EF4-FFF2-40B4-BE49-F238E27FC236}">
                <a16:creationId xmlns:a16="http://schemas.microsoft.com/office/drawing/2014/main" id="{234EB22E-03FB-40BA-87B8-EB770248DC51}"/>
              </a:ext>
            </a:extLst>
          </p:cNvPr>
          <p:cNvSpPr>
            <a:spLocks noGrp="1"/>
          </p:cNvSpPr>
          <p:nvPr>
            <p:ph type="ctrTitle"/>
          </p:nvPr>
        </p:nvSpPr>
        <p:spPr/>
        <p:txBody>
          <a:bodyPr/>
          <a:lstStyle/>
          <a:p>
            <a:r>
              <a:rPr lang="nl-NL" dirty="0"/>
              <a:t>Kan energie worden gerecycled? </a:t>
            </a:r>
          </a:p>
        </p:txBody>
      </p:sp>
    </p:spTree>
    <p:extLst>
      <p:ext uri="{BB962C8B-B14F-4D97-AF65-F5344CB8AC3E}">
        <p14:creationId xmlns:p14="http://schemas.microsoft.com/office/powerpoint/2010/main" val="294823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A47955F0-C50D-4D14-9969-68C4C0ACC4B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67818" y="637953"/>
            <a:ext cx="10482802" cy="5582094"/>
          </a:xfrm>
          <a:prstGeom prst="rect">
            <a:avLst/>
          </a:prstGeom>
          <a:solidFill>
            <a:srgbClr val="FFFFFF"/>
          </a:solidFill>
        </p:spPr>
      </p:pic>
    </p:spTree>
    <p:extLst>
      <p:ext uri="{BB962C8B-B14F-4D97-AF65-F5344CB8AC3E}">
        <p14:creationId xmlns:p14="http://schemas.microsoft.com/office/powerpoint/2010/main" val="2606748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EF3470E-533B-0786-2171-EB9EAEC15DFF}"/>
              </a:ext>
            </a:extLst>
          </p:cNvPr>
          <p:cNvSpPr>
            <a:spLocks noGrp="1"/>
          </p:cNvSpPr>
          <p:nvPr>
            <p:ph type="title"/>
          </p:nvPr>
        </p:nvSpPr>
        <p:spPr>
          <a:xfrm>
            <a:off x="371476" y="296863"/>
            <a:ext cx="6996887" cy="1160403"/>
          </a:xfrm>
        </p:spPr>
        <p:txBody>
          <a:bodyPr/>
          <a:lstStyle/>
          <a:p>
            <a:r>
              <a:rPr lang="nl-NL" dirty="0"/>
              <a:t>Hernieuwbare energie</a:t>
            </a:r>
          </a:p>
        </p:txBody>
      </p:sp>
      <p:sp>
        <p:nvSpPr>
          <p:cNvPr id="12" name="Tijdelijke aanduiding voor tekst 11">
            <a:extLst>
              <a:ext uri="{FF2B5EF4-FFF2-40B4-BE49-F238E27FC236}">
                <a16:creationId xmlns:a16="http://schemas.microsoft.com/office/drawing/2014/main" id="{A5A75B3D-8EB2-2772-9936-B25C932B9A28}"/>
              </a:ext>
            </a:extLst>
          </p:cNvPr>
          <p:cNvSpPr>
            <a:spLocks noGrp="1"/>
          </p:cNvSpPr>
          <p:nvPr>
            <p:ph type="body" sz="quarter" idx="13"/>
          </p:nvPr>
        </p:nvSpPr>
        <p:spPr>
          <a:xfrm>
            <a:off x="371475" y="1709738"/>
            <a:ext cx="5638800" cy="4419599"/>
          </a:xfrm>
        </p:spPr>
        <p:txBody>
          <a:bodyPr/>
          <a:lstStyle/>
          <a:p>
            <a:pPr marL="0" indent="0">
              <a:buNone/>
            </a:pPr>
            <a:r>
              <a:rPr lang="nl-NL" dirty="0"/>
              <a:t>Energie recyclen is niet mogelijk, een energiekringloop bestaat niet. </a:t>
            </a:r>
          </a:p>
          <a:p>
            <a:pPr marL="0" indent="0">
              <a:buNone/>
            </a:pPr>
            <a:endParaRPr lang="nl-NL" dirty="0"/>
          </a:p>
          <a:p>
            <a:pPr marL="0" indent="0">
              <a:buNone/>
            </a:pPr>
            <a:r>
              <a:rPr lang="nl-NL" dirty="0"/>
              <a:t>Er wordt gesproken over ‘</a:t>
            </a:r>
            <a:r>
              <a:rPr lang="nl-NL" b="1" dirty="0"/>
              <a:t>cascade type energy </a:t>
            </a:r>
            <a:r>
              <a:rPr lang="nl-NL" b="1" dirty="0" err="1"/>
              <a:t>flows</a:t>
            </a:r>
            <a:r>
              <a:rPr lang="nl-NL" dirty="0"/>
              <a:t>’</a:t>
            </a:r>
          </a:p>
          <a:p>
            <a:pPr marL="0" indent="0">
              <a:buNone/>
            </a:pPr>
            <a:endParaRPr lang="nl-NL" dirty="0"/>
          </a:p>
        </p:txBody>
      </p:sp>
      <p:pic>
        <p:nvPicPr>
          <p:cNvPr id="16" name="Tijdelijke aanduiding voor afbeelding 15">
            <a:extLst>
              <a:ext uri="{FF2B5EF4-FFF2-40B4-BE49-F238E27FC236}">
                <a16:creationId xmlns:a16="http://schemas.microsoft.com/office/drawing/2014/main" id="{11CD6FA1-E3D7-7B8F-FF69-7BBDFF5BD79B}"/>
              </a:ext>
            </a:extLst>
          </p:cNvPr>
          <p:cNvPicPr>
            <a:picLocks noGrp="1" noChangeAspect="1"/>
          </p:cNvPicPr>
          <p:nvPr>
            <p:ph type="pic" sz="quarter" idx="14"/>
          </p:nvPr>
        </p:nvPicPr>
        <p:blipFill rotWithShape="1">
          <a:blip r:embed="rId3"/>
          <a:srcRect l="41710" t="29302" r="32914" b="40776"/>
          <a:stretch/>
        </p:blipFill>
        <p:spPr>
          <a:xfrm>
            <a:off x="6264998" y="2193519"/>
            <a:ext cx="5899368" cy="3037699"/>
          </a:xfrm>
        </p:spPr>
      </p:pic>
      <p:sp>
        <p:nvSpPr>
          <p:cNvPr id="14" name="Tijdelijke aanduiding voor tekst 13">
            <a:extLst>
              <a:ext uri="{FF2B5EF4-FFF2-40B4-BE49-F238E27FC236}">
                <a16:creationId xmlns:a16="http://schemas.microsoft.com/office/drawing/2014/main" id="{D4EFB7C8-4254-3F10-AD67-28DE680F50F4}"/>
              </a:ext>
            </a:extLst>
          </p:cNvPr>
          <p:cNvSpPr>
            <a:spLocks noGrp="1"/>
          </p:cNvSpPr>
          <p:nvPr>
            <p:ph type="body" sz="quarter" idx="15"/>
          </p:nvPr>
        </p:nvSpPr>
        <p:spPr/>
        <p:txBody>
          <a:bodyPr/>
          <a:lstStyle/>
          <a:p>
            <a:endParaRPr lang="nl-NL"/>
          </a:p>
        </p:txBody>
      </p:sp>
    </p:spTree>
    <p:extLst>
      <p:ext uri="{BB962C8B-B14F-4D97-AF65-F5344CB8AC3E}">
        <p14:creationId xmlns:p14="http://schemas.microsoft.com/office/powerpoint/2010/main" val="4101781397"/>
      </p:ext>
    </p:extLst>
  </p:cSld>
  <p:clrMapOvr>
    <a:masterClrMapping/>
  </p:clrMapOvr>
</p:sld>
</file>

<file path=ppt/theme/theme1.xml><?xml version="1.0" encoding="utf-8"?>
<a:theme xmlns:a="http://schemas.openxmlformats.org/drawingml/2006/main" name="Thema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Yuverta" id="{B251AC54-B592-45DF-B25C-7F63AC86D450}" vid="{0FDDE2D5-CE31-4D14-A74D-A23786F7CAC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20cf8ba-b598-4d03-85bf-01d90a2844ae" xsi:nil="true"/>
    <lcf76f155ced4ddcb4097134ff3c332f xmlns="c67c63a5-6c7f-42bb-9d17-0feff581646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F9727D3906D7945984BB753BA79C6C7" ma:contentTypeVersion="14" ma:contentTypeDescription="Een nieuw document maken." ma:contentTypeScope="" ma:versionID="13d1bd52d37d52e88f4cc3000598c755">
  <xsd:schema xmlns:xsd="http://www.w3.org/2001/XMLSchema" xmlns:xs="http://www.w3.org/2001/XMLSchema" xmlns:p="http://schemas.microsoft.com/office/2006/metadata/properties" xmlns:ns2="c67c63a5-6c7f-42bb-9d17-0feff5816463" xmlns:ns3="c20cf8ba-b598-4d03-85bf-01d90a2844ae" targetNamespace="http://schemas.microsoft.com/office/2006/metadata/properties" ma:root="true" ma:fieldsID="cdbfa91b97b664da8bfb3c5d7ea455d6" ns2:_="" ns3:_="">
    <xsd:import namespace="c67c63a5-6c7f-42bb-9d17-0feff5816463"/>
    <xsd:import namespace="c20cf8ba-b598-4d03-85bf-01d90a2844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63a5-6c7f-42bb-9d17-0feff5816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0cf8ba-b598-4d03-85bf-01d90a2844a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46b252f-af12-4d5a-a498-f152b1d5d221}" ma:internalName="TaxCatchAll" ma:showField="CatchAllData" ma:web="c20cf8ba-b598-4d03-85bf-01d90a2844a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0B0B4E-E646-4FD5-9C04-B15B45AFE7A2}">
  <ds:schemaRefs>
    <ds:schemaRef ds:uri="http://schemas.microsoft.com/sharepoint/v3/contenttype/forms"/>
  </ds:schemaRefs>
</ds:datastoreItem>
</file>

<file path=customXml/itemProps2.xml><?xml version="1.0" encoding="utf-8"?>
<ds:datastoreItem xmlns:ds="http://schemas.openxmlformats.org/officeDocument/2006/customXml" ds:itemID="{4913D1C4-7553-4D05-80B2-9F38B62D119D}">
  <ds:schemaRefs>
    <ds:schemaRef ds:uri="http://schemas.microsoft.com/office/2006/metadata/properties"/>
    <ds:schemaRef ds:uri="http://schemas.microsoft.com/office/infopath/2007/PartnerControls"/>
    <ds:schemaRef ds:uri="c20cf8ba-b598-4d03-85bf-01d90a2844ae"/>
    <ds:schemaRef ds:uri="c67c63a5-6c7f-42bb-9d17-0feff5816463"/>
  </ds:schemaRefs>
</ds:datastoreItem>
</file>

<file path=customXml/itemProps3.xml><?xml version="1.0" encoding="utf-8"?>
<ds:datastoreItem xmlns:ds="http://schemas.openxmlformats.org/officeDocument/2006/customXml" ds:itemID="{B70F9B56-443A-40B3-8302-1727B3382E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63a5-6c7f-42bb-9d17-0feff5816463"/>
    <ds:schemaRef ds:uri="c20cf8ba-b598-4d03-85bf-01d90a2844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828</TotalTime>
  <Words>1884</Words>
  <Application>Microsoft Office PowerPoint</Application>
  <PresentationFormat>Breedbeeld</PresentationFormat>
  <Paragraphs>153</Paragraphs>
  <Slides>24</Slides>
  <Notes>19</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24</vt:i4>
      </vt:variant>
    </vt:vector>
  </HeadingPairs>
  <TitlesOfParts>
    <vt:vector size="31" baseType="lpstr">
      <vt:lpstr>Arial</vt:lpstr>
      <vt:lpstr>Arial Black</vt:lpstr>
      <vt:lpstr>Calibri</vt:lpstr>
      <vt:lpstr>Campton-Book</vt:lpstr>
      <vt:lpstr>myriad-pro</vt:lpstr>
      <vt:lpstr>Open Sans</vt:lpstr>
      <vt:lpstr>ThemaYuverta</vt:lpstr>
      <vt:lpstr>Circulaire economie</vt:lpstr>
      <vt:lpstr>lesdoelen</vt:lpstr>
      <vt:lpstr>Definitie circulaire economie</vt:lpstr>
      <vt:lpstr>Gesloten kringlopen</vt:lpstr>
      <vt:lpstr>Gesloten kringlopen</vt:lpstr>
      <vt:lpstr>Waarom wordt er meestal gesproken over drie R-en? </vt:lpstr>
      <vt:lpstr>Kan energie worden gerecycled? </vt:lpstr>
      <vt:lpstr>PowerPoint-presentatie</vt:lpstr>
      <vt:lpstr>Hernieuwbare energie</vt:lpstr>
      <vt:lpstr>Energie cascade</vt:lpstr>
      <vt:lpstr>Systeemdenken</vt:lpstr>
      <vt:lpstr>Circulaire skills </vt:lpstr>
      <vt:lpstr>Systeemdenken in de praktijk</vt:lpstr>
      <vt:lpstr>“oud” economisch handelen</vt:lpstr>
      <vt:lpstr>Verschillen tussen lineair en circulair</vt:lpstr>
      <vt:lpstr>ECO efficient - effectief</vt:lpstr>
      <vt:lpstr>Casus  voordelen circulaire economie</vt:lpstr>
      <vt:lpstr>Nadelen lineaire economie </vt:lpstr>
      <vt:lpstr>Ecologische nadelen</vt:lpstr>
      <vt:lpstr>Economische nadelen</vt:lpstr>
      <vt:lpstr>Economische voordelen circulaire economie</vt:lpstr>
      <vt:lpstr>Economische groei</vt:lpstr>
      <vt:lpstr>Voordelen van de circulaire economie</vt:lpstr>
      <vt:lpstr>lesdoelen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Circulaire economie</dc:title>
  <dc:creator>Gerjan de Ruiter</dc:creator>
  <cp:lastModifiedBy>Stijn Weijermars</cp:lastModifiedBy>
  <cp:revision>2</cp:revision>
  <dcterms:created xsi:type="dcterms:W3CDTF">2022-11-11T13:31:15Z</dcterms:created>
  <dcterms:modified xsi:type="dcterms:W3CDTF">2023-11-13T12:13:42Z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0x0101002F9727D3906D7945984BB753BA79C6C7</vt:lpwstr>
  </property>
  <property fmtid="{D5CDD505-2E9C-101B-9397-08002B2CF9AE}" pid="3" name="MediaServiceImageTags">
    <vt:lpwstr/>
  </property>
</Properties>
</file>